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8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>
        <p:scale>
          <a:sx n="75" d="100"/>
          <a:sy n="75" d="100"/>
        </p:scale>
        <p:origin x="264" y="-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91A496-357C-4D53-A0EA-4DA190F0C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3C31108-BACA-4641-A064-F9B16CFA9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1846A3-C40F-4B1B-A340-75A9EDF6A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A5ED-8EDF-44DA-A56A-73FFDA15A534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0DB898-20C5-4722-BA0D-A7886F575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7D9E74-0801-4433-8EF9-67C5D3AF3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961E-DB9D-4777-A965-B9E8CC7A3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415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605909-EF6E-4946-9967-A228502DD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8CCFDB5-B304-4373-8CE8-750C6ACF3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D2B0FE-38B5-4A16-B654-0A4D0847D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A5ED-8EDF-44DA-A56A-73FFDA15A534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E11BF8-3274-49EF-B96C-220380350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A44EA7-443C-4250-85EB-C307E5A23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961E-DB9D-4777-A965-B9E8CC7A3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309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F2B4955-0305-4271-B877-88637763B2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B1A05E0-4F73-40AF-89BC-13FC623417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310755-925F-4738-BD6E-0AC68E003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A5ED-8EDF-44DA-A56A-73FFDA15A534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A06FA9-580D-44AA-95AE-2FBA909C1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B9BE8E-D644-4658-AD61-5A1EB3C0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961E-DB9D-4777-A965-B9E8CC7A3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789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0D1076-43B8-4660-877A-D94DDCCAF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DCE1CE-E675-49C9-93FB-B56B85478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40776E-57BD-49CB-8702-76E8245A3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A5ED-8EDF-44DA-A56A-73FFDA15A534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032641-280F-4F04-8C02-F6FB09FE8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344DE2-83AA-453D-9C0E-FAF909EE5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961E-DB9D-4777-A965-B9E8CC7A3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912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1BA8C4-B0A9-4DD5-AE04-BD7545CA2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EF08F20-635F-498D-BEDB-EA7BC5252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F4E6DF-9153-43DC-B440-883826001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A5ED-8EDF-44DA-A56A-73FFDA15A534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2165A1-A475-447A-AF8B-17929B89C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88E0B3-9874-4D04-B0BE-7BE417255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961E-DB9D-4777-A965-B9E8CC7A3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65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CAC61E-18F0-4235-9702-FD758BEEC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22AD8F-9F89-487A-8669-38BE64B194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4F74DB9-D99F-46C6-B763-82A851ACC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BB2E1E4-58AC-4734-88B3-3175031B7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A5ED-8EDF-44DA-A56A-73FFDA15A534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DF10F9-19D9-4D47-8022-90674DAB0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F50D1F4-49D9-40A7-BD22-D7D9B9558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961E-DB9D-4777-A965-B9E8CC7A3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73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07A131-CF99-416C-A764-F2B10CC95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DC92531-9E7F-435B-A2AE-6694828F4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7C0E35-65A2-4899-984E-FB39EF7EF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4E23B11-6F50-4C8B-981F-4E794F81D8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CFBCCE7-8C29-4875-8B94-0CF379AF8F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87A6311-F670-420F-BDB0-7C713EBB4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A5ED-8EDF-44DA-A56A-73FFDA15A534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7F4303A-5BD1-4638-A857-519E3B02E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C404103-7942-4315-9FDC-2CFADEFAA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961E-DB9D-4777-A965-B9E8CC7A3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66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FD2758-383B-4F6C-A7AF-544956B1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C50C45A-8331-47F5-89B8-FDDA6A8D5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A5ED-8EDF-44DA-A56A-73FFDA15A534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C2F5860-4A18-4029-90F1-B5B42B795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51B2220-EE0B-4372-8B45-A070ECF87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961E-DB9D-4777-A965-B9E8CC7A3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38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2E7FEB8-4FB4-44E8-9820-0EFB0D2A1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A5ED-8EDF-44DA-A56A-73FFDA15A534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B268468-3F19-4630-8082-E935E291E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7FAC2CA-6560-486D-85C2-74C87F36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961E-DB9D-4777-A965-B9E8CC7A3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518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231DE6-0098-44C3-971B-050A6AA40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83AD7F-71F9-463A-A97E-1C94C8CA9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A2EFF67-132E-4BD2-841D-674956969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BC64278-AF09-4C0F-BBC8-D7CA7162E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A5ED-8EDF-44DA-A56A-73FFDA15A534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C23F184-D37D-4A94-BDE9-6475A32AB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032D71-0148-4DD0-9849-250E909F9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961E-DB9D-4777-A965-B9E8CC7A3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53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72F882-6C42-43E9-94E8-5919BB54A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E34E78E-E886-4281-ADB3-5595DFCBD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8F665B6-B532-4BC7-9890-735599ADE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A368FB1-1246-42E3-939D-605A3F774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A5ED-8EDF-44DA-A56A-73FFDA15A534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7E44B41-9FB8-4504-882B-BEB7DEDA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2BD9D81-55E6-44F7-9526-F835B0740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E961E-DB9D-4777-A965-B9E8CC7A3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305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37E89B2-D601-4988-8D6C-0F63E182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2D7083-B5D1-448A-BA49-1D1D30F52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30376A-CE95-439B-95F5-0B5FBCFF5B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AA5ED-8EDF-44DA-A56A-73FFDA15A534}" type="datetimeFigureOut">
              <a:rPr lang="it-IT" smtClean="0"/>
              <a:t>29/12/2018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3EA433-9369-4727-B0C9-50DCACF382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96B0E3-89D2-406A-A85A-279B455DC7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E961E-DB9D-4777-A965-B9E8CC7A3F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373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video" Target="https://www.youtube.com/embed/vuPJP5SpZSE" TargetMode="External"/><Relationship Id="rId7" Type="http://schemas.openxmlformats.org/officeDocument/2006/relationships/image" Target="../media/image2.jpeg"/><Relationship Id="rId2" Type="http://schemas.openxmlformats.org/officeDocument/2006/relationships/video" Target="https://www.youtube.com/embed/L69t3MugqEY" TargetMode="External"/><Relationship Id="rId1" Type="http://schemas.openxmlformats.org/officeDocument/2006/relationships/video" Target="https://www.youtube.com/embed/Avvip8PhmGg" TargetMode="Externa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6.jpeg"/><Relationship Id="rId5" Type="http://schemas.openxmlformats.org/officeDocument/2006/relationships/video" Target="https://www.youtube.com/embed/IaeQA1-NZIw" TargetMode="External"/><Relationship Id="rId10" Type="http://schemas.openxmlformats.org/officeDocument/2006/relationships/image" Target="../media/image5.jpeg"/><Relationship Id="rId4" Type="http://schemas.openxmlformats.org/officeDocument/2006/relationships/video" Target="https://www.youtube.com/embed/r-q-CN9Ckxk" TargetMode="Externa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7275BC-C8A1-4389-81C9-0B17236A33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9E5AF9C-9F19-4FCA-A91E-2D92CDDC4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72" y="152790"/>
            <a:ext cx="10796256" cy="8000610"/>
          </a:xfrm>
          <a:prstGeom prst="rect">
            <a:avLst/>
          </a:prstGeom>
        </p:spPr>
      </p:pic>
      <p:sp>
        <p:nvSpPr>
          <p:cNvPr id="8" name="Sottotitolo 7">
            <a:extLst>
              <a:ext uri="{FF2B5EF4-FFF2-40B4-BE49-F238E27FC236}">
                <a16:creationId xmlns:a16="http://schemas.microsoft.com/office/drawing/2014/main" id="{EFC43066-DC1D-42F8-9608-BBEF701ED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9536"/>
            <a:ext cx="9144000" cy="778264"/>
          </a:xfrm>
        </p:spPr>
        <p:txBody>
          <a:bodyPr>
            <a:normAutofit fontScale="77500" lnSpcReduction="20000"/>
          </a:bodyPr>
          <a:lstStyle/>
          <a:p>
            <a:r>
              <a:rPr lang="it-IT" sz="7200" b="1" dirty="0">
                <a:solidFill>
                  <a:srgbClr val="FF0000"/>
                </a:solidFill>
              </a:rPr>
              <a:t>MIKE JAMES BY NUMBERS</a:t>
            </a:r>
          </a:p>
        </p:txBody>
      </p:sp>
    </p:spTree>
    <p:extLst>
      <p:ext uri="{BB962C8B-B14F-4D97-AF65-F5344CB8AC3E}">
        <p14:creationId xmlns:p14="http://schemas.microsoft.com/office/powerpoint/2010/main" val="376969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7793B6-83D5-444A-B255-ADB438A36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  <a:latin typeface="+mn-lt"/>
              </a:rPr>
              <a:t>31 punti a Istanbul: nuovo record carriera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B529A5-F8E8-4552-AC40-172F116F7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Mike James ha stabilito il suo nuovo record carriera di punti in una gara a Istanbul contro il Fenerbahce con 31. Il precedente primato era di 27, quando giocava nel Panathinaikos (contro il Maccabi). In maglia Olimpia era di 26 (contro il </a:t>
            </a:r>
            <a:r>
              <a:rPr lang="it-IT" dirty="0" err="1"/>
              <a:t>Khimki</a:t>
            </a:r>
            <a:r>
              <a:rPr lang="it-IT" dirty="0"/>
              <a:t>). La sua prestazione è stata la terza di sempre di un giocatore Olimpia in </a:t>
            </a:r>
            <a:r>
              <a:rPr lang="it-IT" dirty="0" err="1"/>
              <a:t>EuroLeague</a:t>
            </a:r>
            <a:r>
              <a:rPr lang="it-IT" dirty="0"/>
              <a:t> dopo i 36 di </a:t>
            </a:r>
            <a:r>
              <a:rPr lang="it-IT" dirty="0" err="1"/>
              <a:t>Samardo</a:t>
            </a:r>
            <a:r>
              <a:rPr lang="it-IT" dirty="0"/>
              <a:t> </a:t>
            </a:r>
            <a:r>
              <a:rPr lang="it-IT" dirty="0" err="1"/>
              <a:t>Samuels</a:t>
            </a:r>
            <a:r>
              <a:rPr lang="it-IT" dirty="0"/>
              <a:t> e i 32 di Luca Vitali. E’ stata anche la quarta prova “over 30” di un giocatore dell’Olimpia. Lo scorso anno Curtis </a:t>
            </a:r>
            <a:r>
              <a:rPr lang="it-IT" dirty="0" err="1"/>
              <a:t>Jerrells</a:t>
            </a:r>
            <a:r>
              <a:rPr lang="it-IT" dirty="0"/>
              <a:t> ne fece 30 a Valencia. James ha anche stabilito il suo nuovo primato nella valutazione (31) e ovviamente è stata la prima volta in cui ha segnato 20 punti in un quarto, l’ultimo.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7666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DF53C9-5301-4A63-9AD9-E3DF2AF3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  <a:latin typeface="+mn-lt"/>
              </a:rPr>
              <a:t>Punti in una gara: la classifica Olimpia </a:t>
            </a:r>
            <a:r>
              <a:rPr lang="it-IT" sz="4000" b="1" dirty="0" err="1">
                <a:solidFill>
                  <a:srgbClr val="FF0000"/>
                </a:solidFill>
                <a:latin typeface="+mn-lt"/>
              </a:rPr>
              <a:t>All</a:t>
            </a:r>
            <a:r>
              <a:rPr lang="it-IT" sz="4000" b="1" dirty="0">
                <a:solidFill>
                  <a:srgbClr val="FF0000"/>
                </a:solidFill>
                <a:latin typeface="+mn-lt"/>
              </a:rPr>
              <a:t>-Time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AA9B8A0-E57F-4C3A-A6B6-04A79A16B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53888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C325E1A-41DC-4DC0-B957-4B885D2723A9}"/>
              </a:ext>
            </a:extLst>
          </p:cNvPr>
          <p:cNvSpPr txBox="1"/>
          <p:nvPr/>
        </p:nvSpPr>
        <p:spPr>
          <a:xfrm>
            <a:off x="977900" y="4475929"/>
            <a:ext cx="106889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Al quinto posto con 29 punti ci sono Keith </a:t>
            </a:r>
            <a:r>
              <a:rPr lang="it-IT" sz="2400" dirty="0" err="1"/>
              <a:t>Langford</a:t>
            </a:r>
            <a:r>
              <a:rPr lang="it-IT" sz="2400" dirty="0"/>
              <a:t> (tre volte), Alessandro Gentile e </a:t>
            </a:r>
            <a:r>
              <a:rPr lang="it-IT" sz="2400" dirty="0" err="1"/>
              <a:t>Linas</a:t>
            </a:r>
            <a:r>
              <a:rPr lang="it-IT" sz="2400" dirty="0"/>
              <a:t> </a:t>
            </a:r>
            <a:r>
              <a:rPr lang="it-IT" sz="2400" dirty="0" err="1"/>
              <a:t>Kleiza</a:t>
            </a:r>
            <a:r>
              <a:rPr lang="it-IT" sz="2400" dirty="0"/>
              <a:t>.</a:t>
            </a:r>
          </a:p>
          <a:p>
            <a:r>
              <a:rPr lang="it-IT" sz="2400" b="1" dirty="0"/>
              <a:t>ANTI OBRADOVIC? –</a:t>
            </a:r>
            <a:r>
              <a:rPr lang="it-IT" sz="2400" dirty="0"/>
              <a:t> I suoi 31 punti contro il Fenerbahce eguagliano il massimo punteggio realizzato da un solo giocatore contro la squadra di </a:t>
            </a:r>
            <a:r>
              <a:rPr lang="it-IT" sz="2400" dirty="0" err="1"/>
              <a:t>Obradovic</a:t>
            </a:r>
            <a:r>
              <a:rPr lang="it-IT" sz="2400" dirty="0"/>
              <a:t> dalla stagione 2014/15. L’altro giocatore a segnarne 31 era stato </a:t>
            </a:r>
            <a:r>
              <a:rPr lang="it-IT" sz="2400" dirty="0" err="1"/>
              <a:t>Nemanja</a:t>
            </a:r>
            <a:r>
              <a:rPr lang="it-IT" sz="2400" dirty="0"/>
              <a:t> </a:t>
            </a:r>
            <a:r>
              <a:rPr lang="it-IT" sz="2400" dirty="0" err="1"/>
              <a:t>Nedovic</a:t>
            </a:r>
            <a:r>
              <a:rPr lang="it-IT" sz="2400" dirty="0"/>
              <a:t> l’anno passato quando giocava all’</a:t>
            </a:r>
            <a:r>
              <a:rPr lang="it-IT" sz="2400" dirty="0" err="1"/>
              <a:t>Unicaja</a:t>
            </a:r>
            <a:r>
              <a:rPr lang="it-IT" sz="2400" dirty="0"/>
              <a:t> Malaga</a:t>
            </a:r>
          </a:p>
        </p:txBody>
      </p:sp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F09EB715-6821-4D4F-9AC4-FDA7A995B2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084483"/>
              </p:ext>
            </p:extLst>
          </p:nvPr>
        </p:nvGraphicFramePr>
        <p:xfrm>
          <a:off x="3327400" y="1627188"/>
          <a:ext cx="5105401" cy="1844992"/>
        </p:xfrm>
        <a:graphic>
          <a:graphicData uri="http://schemas.openxmlformats.org/drawingml/2006/table">
            <a:tbl>
              <a:tblPr firstRow="1" firstCol="1" bandRow="1">
                <a:tableStyleId>{8EC20E35-A176-4012-BC5E-935CFFF8708E}</a:tableStyleId>
              </a:tblPr>
              <a:tblGrid>
                <a:gridCol w="469900">
                  <a:extLst>
                    <a:ext uri="{9D8B030D-6E8A-4147-A177-3AD203B41FA5}">
                      <a16:colId xmlns:a16="http://schemas.microsoft.com/office/drawing/2014/main" val="3271201065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853150857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3853471464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3438692437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938801329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Pos.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Giocatore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P.ti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Avversario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Stagione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1635487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Samardo Samuels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Nizhny Novgorod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2014/15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30491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Luca Vitali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32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Panionios Atene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2008/09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751464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u="none" dirty="0">
                          <a:effectLst/>
                        </a:rPr>
                        <a:t>Mike James</a:t>
                      </a:r>
                      <a:endParaRPr lang="it-IT" sz="1100" b="1" i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Fenerbahce Istanbul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2018/19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2317642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Curtis Jerrells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30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Valencia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2017/18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9948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081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DF53C9-5301-4A63-9AD9-E3DF2AF3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  <a:latin typeface="+mn-lt"/>
              </a:rPr>
              <a:t>Tutti gli «Over 20» di Mike James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AA9B8A0-E57F-4C3A-A6B6-04A79A16B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53888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A856272F-BD02-45F4-819D-A541E1E8E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801"/>
            <a:ext cx="10515600" cy="88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MJ vanta sette prestazioni da almeno 20 punti in questa stagione di cui una oltre i 30.  Eccole in dettaglio.</a:t>
            </a:r>
            <a:endParaRPr lang="it-IT" sz="1800" dirty="0"/>
          </a:p>
        </p:txBody>
      </p:sp>
      <p:graphicFrame>
        <p:nvGraphicFramePr>
          <p:cNvPr id="9" name="Segnaposto contenuto 3">
            <a:extLst>
              <a:ext uri="{FF2B5EF4-FFF2-40B4-BE49-F238E27FC236}">
                <a16:creationId xmlns:a16="http://schemas.microsoft.com/office/drawing/2014/main" id="{30093A63-4B8C-4F06-9393-52CD5970C3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207473"/>
              </p:ext>
            </p:extLst>
          </p:nvPr>
        </p:nvGraphicFramePr>
        <p:xfrm>
          <a:off x="2679700" y="2723514"/>
          <a:ext cx="5600699" cy="241332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75706">
                  <a:extLst>
                    <a:ext uri="{9D8B030D-6E8A-4147-A177-3AD203B41FA5}">
                      <a16:colId xmlns:a16="http://schemas.microsoft.com/office/drawing/2014/main" val="498727943"/>
                    </a:ext>
                  </a:extLst>
                </a:gridCol>
                <a:gridCol w="3620992">
                  <a:extLst>
                    <a:ext uri="{9D8B030D-6E8A-4147-A177-3AD203B41FA5}">
                      <a16:colId xmlns:a16="http://schemas.microsoft.com/office/drawing/2014/main" val="2055721586"/>
                    </a:ext>
                  </a:extLst>
                </a:gridCol>
                <a:gridCol w="1104001">
                  <a:extLst>
                    <a:ext uri="{9D8B030D-6E8A-4147-A177-3AD203B41FA5}">
                      <a16:colId xmlns:a16="http://schemas.microsoft.com/office/drawing/2014/main" val="103250661"/>
                    </a:ext>
                  </a:extLst>
                </a:gridCol>
              </a:tblGrid>
              <a:tr h="464186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Avversario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effectLst/>
                        </a:rPr>
                        <a:t>P.Ti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7900293"/>
                  </a:ext>
                </a:extLst>
              </a:tr>
              <a:tr h="273228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Vs Real Madrid</a:t>
                      </a:r>
                      <a:endParaRPr lang="it-IT" sz="18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21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4934752"/>
                  </a:ext>
                </a:extLst>
              </a:tr>
              <a:tr h="273228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@ </a:t>
                      </a:r>
                      <a:r>
                        <a:rPr lang="it-IT" sz="1800" dirty="0" err="1">
                          <a:effectLst/>
                        </a:rPr>
                        <a:t>Olympiacos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22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5981012"/>
                  </a:ext>
                </a:extLst>
              </a:tr>
              <a:tr h="273228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Vs </a:t>
                      </a:r>
                      <a:r>
                        <a:rPr lang="it-IT" sz="1800" dirty="0" err="1">
                          <a:effectLst/>
                        </a:rPr>
                        <a:t>Khimki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25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2249251"/>
                  </a:ext>
                </a:extLst>
              </a:tr>
              <a:tr h="273228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@ </a:t>
                      </a:r>
                      <a:r>
                        <a:rPr lang="it-IT" sz="1800" dirty="0" err="1">
                          <a:effectLst/>
                        </a:rPr>
                        <a:t>Darussafaka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21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7493795"/>
                  </a:ext>
                </a:extLst>
              </a:tr>
              <a:tr h="273228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Vs </a:t>
                      </a:r>
                      <a:r>
                        <a:rPr lang="it-IT" sz="1800" dirty="0" err="1">
                          <a:effectLst/>
                        </a:rPr>
                        <a:t>Kirolbet</a:t>
                      </a:r>
                      <a:r>
                        <a:rPr lang="it-IT" sz="1800" dirty="0">
                          <a:effectLst/>
                        </a:rPr>
                        <a:t> Vitoria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20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2086748"/>
                  </a:ext>
                </a:extLst>
              </a:tr>
              <a:tr h="273228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Vs Gran Canaria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26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403386"/>
                  </a:ext>
                </a:extLst>
              </a:tr>
              <a:tr h="273228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@ Fenerbahce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31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6036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4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DF53C9-5301-4A63-9AD9-E3DF2AF3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  <a:latin typeface="+mn-lt"/>
              </a:rPr>
              <a:t>Le strisce di Mike James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AA9B8A0-E57F-4C3A-A6B6-04A79A16B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53888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A856272F-BD02-45F4-819D-A541E1E8E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22844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b="1" dirty="0"/>
              <a:t>LA STRISCIA 1–</a:t>
            </a:r>
            <a:r>
              <a:rPr lang="it-IT" dirty="0"/>
              <a:t> MJ vanta una striscia aperta di 19 gare con almeno una tripla segnata e cavalca anche una striscia 22 partite consecutive in doppia cifra di cui 15 in maglia Olimpia. </a:t>
            </a:r>
          </a:p>
          <a:p>
            <a:pPr marL="0" indent="0" algn="just">
              <a:buNone/>
            </a:pPr>
            <a:r>
              <a:rPr lang="it-IT" b="1" dirty="0"/>
              <a:t>LA STRISCIA 2 –</a:t>
            </a:r>
            <a:r>
              <a:rPr lang="it-IT" dirty="0"/>
              <a:t> Mike James ha una striscia attiva di 15 gare, tutte quelle di questa stagione, con almeno cinque assist.</a:t>
            </a:r>
          </a:p>
        </p:txBody>
      </p:sp>
      <p:graphicFrame>
        <p:nvGraphicFramePr>
          <p:cNvPr id="6" name="Segnaposto contenuto 3">
            <a:extLst>
              <a:ext uri="{FF2B5EF4-FFF2-40B4-BE49-F238E27FC236}">
                <a16:creationId xmlns:a16="http://schemas.microsoft.com/office/drawing/2014/main" id="{507435CA-287C-4803-810A-0BA644F2AF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25830"/>
              </p:ext>
            </p:extLst>
          </p:nvPr>
        </p:nvGraphicFramePr>
        <p:xfrm>
          <a:off x="952501" y="3935082"/>
          <a:ext cx="4571999" cy="2563187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714862">
                  <a:extLst>
                    <a:ext uri="{9D8B030D-6E8A-4147-A177-3AD203B41FA5}">
                      <a16:colId xmlns:a16="http://schemas.microsoft.com/office/drawing/2014/main" val="498727943"/>
                    </a:ext>
                  </a:extLst>
                </a:gridCol>
                <a:gridCol w="2955912">
                  <a:extLst>
                    <a:ext uri="{9D8B030D-6E8A-4147-A177-3AD203B41FA5}">
                      <a16:colId xmlns:a16="http://schemas.microsoft.com/office/drawing/2014/main" val="2055721586"/>
                    </a:ext>
                  </a:extLst>
                </a:gridCol>
                <a:gridCol w="901225">
                  <a:extLst>
                    <a:ext uri="{9D8B030D-6E8A-4147-A177-3AD203B41FA5}">
                      <a16:colId xmlns:a16="http://schemas.microsoft.com/office/drawing/2014/main" val="103250661"/>
                    </a:ext>
                  </a:extLst>
                </a:gridCol>
              </a:tblGrid>
              <a:tr h="21558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Avversario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effectLst/>
                        </a:rPr>
                        <a:t>Ass</a:t>
                      </a:r>
                      <a:r>
                        <a:rPr lang="it-IT" sz="1800" dirty="0">
                          <a:effectLst/>
                        </a:rPr>
                        <a:t>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7900293"/>
                  </a:ext>
                </a:extLst>
              </a:tr>
              <a:tr h="21558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@ </a:t>
                      </a:r>
                      <a:r>
                        <a:rPr lang="it-IT" sz="1800" dirty="0" err="1">
                          <a:effectLst/>
                        </a:rPr>
                        <a:t>Buducnost</a:t>
                      </a:r>
                      <a:endParaRPr lang="it-IT" sz="18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4934752"/>
                  </a:ext>
                </a:extLst>
              </a:tr>
              <a:tr h="21558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Vs Real Madrid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5981012"/>
                  </a:ext>
                </a:extLst>
              </a:tr>
              <a:tr h="21558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@ </a:t>
                      </a:r>
                      <a:r>
                        <a:rPr lang="it-IT" sz="1800" dirty="0" err="1">
                          <a:effectLst/>
                        </a:rPr>
                        <a:t>Olympiacos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2249251"/>
                  </a:ext>
                </a:extLst>
              </a:tr>
              <a:tr h="335603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Vs </a:t>
                      </a:r>
                      <a:r>
                        <a:rPr lang="it-IT" sz="1800" dirty="0" err="1">
                          <a:effectLst/>
                        </a:rPr>
                        <a:t>Khimki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7493795"/>
                  </a:ext>
                </a:extLst>
              </a:tr>
              <a:tr h="21558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Vs </a:t>
                      </a:r>
                      <a:r>
                        <a:rPr lang="it-IT" sz="1800" dirty="0" err="1">
                          <a:effectLst/>
                        </a:rPr>
                        <a:t>Anadolu</a:t>
                      </a:r>
                      <a:r>
                        <a:rPr lang="it-IT" sz="1800" dirty="0">
                          <a:effectLst/>
                        </a:rPr>
                        <a:t> </a:t>
                      </a:r>
                      <a:r>
                        <a:rPr lang="it-IT" sz="1800" dirty="0" err="1">
                          <a:effectLst/>
                        </a:rPr>
                        <a:t>Efes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2086748"/>
                  </a:ext>
                </a:extLst>
              </a:tr>
              <a:tr h="17970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Vs CSKA Mosca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403386"/>
                  </a:ext>
                </a:extLst>
              </a:tr>
              <a:tr h="21558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@ </a:t>
                      </a:r>
                      <a:r>
                        <a:rPr lang="it-IT" sz="1800" dirty="0" err="1">
                          <a:effectLst/>
                        </a:rPr>
                        <a:t>Darussafaka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6036301"/>
                  </a:ext>
                </a:extLst>
              </a:tr>
              <a:tr h="215580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Vs </a:t>
                      </a:r>
                      <a:r>
                        <a:rPr lang="it-IT" sz="1800" dirty="0" err="1">
                          <a:effectLst/>
                        </a:rPr>
                        <a:t>Kirolbet</a:t>
                      </a:r>
                      <a:r>
                        <a:rPr lang="it-IT" sz="1800" dirty="0">
                          <a:effectLst/>
                        </a:rPr>
                        <a:t> Vitoria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9922886"/>
                  </a:ext>
                </a:extLst>
              </a:tr>
            </a:tbl>
          </a:graphicData>
        </a:graphic>
      </p:graphicFrame>
      <p:graphicFrame>
        <p:nvGraphicFramePr>
          <p:cNvPr id="7" name="Segnaposto contenuto 3">
            <a:extLst>
              <a:ext uri="{FF2B5EF4-FFF2-40B4-BE49-F238E27FC236}">
                <a16:creationId xmlns:a16="http://schemas.microsoft.com/office/drawing/2014/main" id="{7690E65B-3891-45B2-AC37-E7620DCFBA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762258"/>
              </p:ext>
            </p:extLst>
          </p:nvPr>
        </p:nvGraphicFramePr>
        <p:xfrm>
          <a:off x="6667499" y="3929687"/>
          <a:ext cx="4571999" cy="252124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714862">
                  <a:extLst>
                    <a:ext uri="{9D8B030D-6E8A-4147-A177-3AD203B41FA5}">
                      <a16:colId xmlns:a16="http://schemas.microsoft.com/office/drawing/2014/main" val="498727943"/>
                    </a:ext>
                  </a:extLst>
                </a:gridCol>
                <a:gridCol w="2955912">
                  <a:extLst>
                    <a:ext uri="{9D8B030D-6E8A-4147-A177-3AD203B41FA5}">
                      <a16:colId xmlns:a16="http://schemas.microsoft.com/office/drawing/2014/main" val="2055721586"/>
                    </a:ext>
                  </a:extLst>
                </a:gridCol>
                <a:gridCol w="901225">
                  <a:extLst>
                    <a:ext uri="{9D8B030D-6E8A-4147-A177-3AD203B41FA5}">
                      <a16:colId xmlns:a16="http://schemas.microsoft.com/office/drawing/2014/main" val="103250661"/>
                    </a:ext>
                  </a:extLst>
                </a:gridCol>
              </a:tblGrid>
              <a:tr h="235913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Avversario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effectLst/>
                        </a:rPr>
                        <a:t>Ass</a:t>
                      </a:r>
                      <a:r>
                        <a:rPr lang="it-IT" sz="1800" dirty="0">
                          <a:effectLst/>
                        </a:rPr>
                        <a:t>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7900293"/>
                  </a:ext>
                </a:extLst>
              </a:tr>
              <a:tr h="32039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@ Barcellona</a:t>
                      </a:r>
                      <a:endParaRPr lang="it-IT" sz="1800" b="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4934752"/>
                  </a:ext>
                </a:extLst>
              </a:tr>
              <a:tr h="32039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@ Zalgiris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5981012"/>
                  </a:ext>
                </a:extLst>
              </a:tr>
              <a:tr h="32039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Vs Gran Canaria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2249251"/>
                  </a:ext>
                </a:extLst>
              </a:tr>
              <a:tr h="32039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@ Fenerbahce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7493795"/>
                  </a:ext>
                </a:extLst>
              </a:tr>
              <a:tr h="32039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Vs </a:t>
                      </a:r>
                      <a:r>
                        <a:rPr lang="it-IT" sz="1800" dirty="0" err="1">
                          <a:effectLst/>
                        </a:rPr>
                        <a:t>Kirolbet</a:t>
                      </a:r>
                      <a:r>
                        <a:rPr lang="it-IT" sz="1800" dirty="0">
                          <a:effectLst/>
                        </a:rPr>
                        <a:t> Vitoria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2086748"/>
                  </a:ext>
                </a:extLst>
              </a:tr>
              <a:tr h="32039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@ Panathinaikos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403386"/>
                  </a:ext>
                </a:extLst>
              </a:tr>
              <a:tr h="320399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@ Maccabi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6036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618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81E8E6-73EE-44BC-94AF-CFED26CC4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  <a:latin typeface="+mn-lt"/>
              </a:rPr>
              <a:t>MJ nelle graduatorie individuali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A82C8B-1264-474B-8521-F757900BF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Mike James figura nei primi 10 in otto graduatorie statistiche. In cinque di queste, figura nei primi cinque ed è il giocatore più resistente di tutta l’</a:t>
            </a:r>
            <a:r>
              <a:rPr lang="it-IT" dirty="0" err="1"/>
              <a:t>EuroLeague</a:t>
            </a:r>
            <a:r>
              <a:rPr lang="it-IT" dirty="0"/>
              <a:t> con 35.28 minuti di utilizzo medio. 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FF585DDF-8A1E-44A6-A683-C8EA0BD099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458143"/>
              </p:ext>
            </p:extLst>
          </p:nvPr>
        </p:nvGraphicFramePr>
        <p:xfrm>
          <a:off x="3810000" y="3286125"/>
          <a:ext cx="4394199" cy="261461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098550">
                  <a:extLst>
                    <a:ext uri="{9D8B030D-6E8A-4147-A177-3AD203B41FA5}">
                      <a16:colId xmlns:a16="http://schemas.microsoft.com/office/drawing/2014/main" val="3301941865"/>
                    </a:ext>
                  </a:extLst>
                </a:gridCol>
                <a:gridCol w="417397">
                  <a:extLst>
                    <a:ext uri="{9D8B030D-6E8A-4147-A177-3AD203B41FA5}">
                      <a16:colId xmlns:a16="http://schemas.microsoft.com/office/drawing/2014/main" val="2516896454"/>
                    </a:ext>
                  </a:extLst>
                </a:gridCol>
                <a:gridCol w="583845">
                  <a:extLst>
                    <a:ext uri="{9D8B030D-6E8A-4147-A177-3AD203B41FA5}">
                      <a16:colId xmlns:a16="http://schemas.microsoft.com/office/drawing/2014/main" val="1992328878"/>
                    </a:ext>
                  </a:extLst>
                </a:gridCol>
                <a:gridCol w="2294407">
                  <a:extLst>
                    <a:ext uri="{9D8B030D-6E8A-4147-A177-3AD203B41FA5}">
                      <a16:colId xmlns:a16="http://schemas.microsoft.com/office/drawing/2014/main" val="732423731"/>
                    </a:ext>
                  </a:extLst>
                </a:gridCol>
              </a:tblGrid>
              <a:tr h="2635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Statistica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Pos.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Leader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376842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Valutazione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Alexey Shved 25.88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8738055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Punti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Alexey Shved 25.25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6885557"/>
                  </a:ext>
                </a:extLst>
              </a:tr>
              <a:tr h="2428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Nick Calathes 8.13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669274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Palle recuperate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Alexey Shved 1.75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1518994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Falli subiti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Alexey Shved 6.50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8825145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TL segnati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Alexey Shved 5.38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8287459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TL procurati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Alexey</a:t>
                      </a: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Shved</a:t>
                      </a: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6.88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7787647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Tiri liberi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Nando De Colo 95.4%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8922950"/>
                  </a:ext>
                </a:extLst>
              </a:tr>
              <a:tr h="2635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Minuti giocati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1°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35.20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b="1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0773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585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C329FF-B9B1-4D1F-B663-071382C86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  <a:latin typeface="+mn-lt"/>
              </a:rPr>
              <a:t>Eguagliato Omar Cook negli assist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CE542F-30B0-40C8-9A61-680318D82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/>
              <a:t>Mike James ha stabilito contro il CSKA il suo nuovo primato personale di assist in una gara di </a:t>
            </a:r>
            <a:r>
              <a:rPr lang="it-IT" dirty="0" err="1"/>
              <a:t>EuroLeague</a:t>
            </a:r>
            <a:r>
              <a:rPr lang="it-IT" dirty="0"/>
              <a:t> con 12. I 12 assist eguagliano anche il primato societario che era stato stabilito nel 2012 contro il Panathinaikos da Omar Cook. James vanta attualmente 7.4 assist per gara di media. </a:t>
            </a:r>
            <a:endParaRPr lang="it-IT" sz="2400" dirty="0"/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5DF71992-A7F0-4587-89A9-9BF0F6CE2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084754"/>
              </p:ext>
            </p:extLst>
          </p:nvPr>
        </p:nvGraphicFramePr>
        <p:xfrm>
          <a:off x="2298700" y="3572668"/>
          <a:ext cx="7912099" cy="14024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749300">
                  <a:extLst>
                    <a:ext uri="{9D8B030D-6E8A-4147-A177-3AD203B41FA5}">
                      <a16:colId xmlns:a16="http://schemas.microsoft.com/office/drawing/2014/main" val="3699422760"/>
                    </a:ext>
                  </a:extLst>
                </a:gridCol>
                <a:gridCol w="2792462">
                  <a:extLst>
                    <a:ext uri="{9D8B030D-6E8A-4147-A177-3AD203B41FA5}">
                      <a16:colId xmlns:a16="http://schemas.microsoft.com/office/drawing/2014/main" val="2965324170"/>
                    </a:ext>
                  </a:extLst>
                </a:gridCol>
                <a:gridCol w="1332222">
                  <a:extLst>
                    <a:ext uri="{9D8B030D-6E8A-4147-A177-3AD203B41FA5}">
                      <a16:colId xmlns:a16="http://schemas.microsoft.com/office/drawing/2014/main" val="3150216218"/>
                    </a:ext>
                  </a:extLst>
                </a:gridCol>
                <a:gridCol w="1766991">
                  <a:extLst>
                    <a:ext uri="{9D8B030D-6E8A-4147-A177-3AD203B41FA5}">
                      <a16:colId xmlns:a16="http://schemas.microsoft.com/office/drawing/2014/main" val="1987207322"/>
                    </a:ext>
                  </a:extLst>
                </a:gridCol>
                <a:gridCol w="1271124">
                  <a:extLst>
                    <a:ext uri="{9D8B030D-6E8A-4147-A177-3AD203B41FA5}">
                      <a16:colId xmlns:a16="http://schemas.microsoft.com/office/drawing/2014/main" val="2364155692"/>
                    </a:ext>
                  </a:extLst>
                </a:gridCol>
              </a:tblGrid>
              <a:tr h="1719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Pos.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Giocatore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Ass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Avversario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Stagione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0264191"/>
                  </a:ext>
                </a:extLst>
              </a:tr>
              <a:tr h="1719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Mike James</a:t>
                      </a:r>
                      <a:endParaRPr lang="it-IT" sz="18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CSKA Mosca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2018/19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9924487"/>
                  </a:ext>
                </a:extLst>
              </a:tr>
              <a:tr h="1719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Omar Cook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Panathinaikos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2011/12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6489772"/>
                  </a:ext>
                </a:extLst>
              </a:tr>
              <a:tr h="1719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3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Jordan Theodore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11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Unicaja Malaga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2017/18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9968664"/>
                  </a:ext>
                </a:extLst>
              </a:tr>
              <a:tr h="1719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Mike James</a:t>
                      </a:r>
                      <a:endParaRPr lang="it-I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10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FC Barcellona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2018/19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6360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497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9E80B1-FD21-40E7-9713-E9FBC2447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  <a:latin typeface="+mn-lt"/>
              </a:rPr>
              <a:t>Mike James By </a:t>
            </a:r>
            <a:r>
              <a:rPr lang="it-IT" sz="4000" b="1" dirty="0" err="1">
                <a:solidFill>
                  <a:srgbClr val="FF0000"/>
                </a:solidFill>
                <a:latin typeface="+mn-lt"/>
              </a:rPr>
              <a:t>Numbers</a:t>
            </a:r>
            <a:endParaRPr lang="it-IT" sz="4000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" name="Elementi multimediali online 2" title="Milano - CSKA - Il record di assist di James">
            <a:hlinkClick r:id="" action="ppaction://media"/>
            <a:extLst>
              <a:ext uri="{FF2B5EF4-FFF2-40B4-BE49-F238E27FC236}">
                <a16:creationId xmlns:a16="http://schemas.microsoft.com/office/drawing/2014/main" id="{16FFFB3C-9645-4146-BDDD-5EF2F3F1B8B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965200" y="2178050"/>
            <a:ext cx="3048000" cy="1714500"/>
          </a:xfrm>
          <a:prstGeom prst="rect">
            <a:avLst/>
          </a:prstGeom>
        </p:spPr>
      </p:pic>
      <p:pic>
        <p:nvPicPr>
          <p:cNvPr id="9" name="Elementi multimediali online 8" title="AX Olimpia Milano - Efes - La tripla di James">
            <a:hlinkClick r:id="" action="ppaction://media"/>
            <a:extLst>
              <a:ext uri="{FF2B5EF4-FFF2-40B4-BE49-F238E27FC236}">
                <a16:creationId xmlns:a16="http://schemas.microsoft.com/office/drawing/2014/main" id="{D008F0B1-EBDD-44F9-8888-BB1FB6794C6F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8"/>
          <a:stretch>
            <a:fillRect/>
          </a:stretch>
        </p:blipFill>
        <p:spPr>
          <a:xfrm>
            <a:off x="4572000" y="2159000"/>
            <a:ext cx="3048000" cy="1714500"/>
          </a:xfrm>
          <a:prstGeom prst="rect">
            <a:avLst/>
          </a:prstGeom>
        </p:spPr>
      </p:pic>
      <p:pic>
        <p:nvPicPr>
          <p:cNvPr id="10" name="Elementi multimediali online 9" title="Fenerbahce - AX Olimpia Milano: i 20 punti di James nell'ultimo quarto">
            <a:hlinkClick r:id="" action="ppaction://media"/>
            <a:extLst>
              <a:ext uri="{FF2B5EF4-FFF2-40B4-BE49-F238E27FC236}">
                <a16:creationId xmlns:a16="http://schemas.microsoft.com/office/drawing/2014/main" id="{D1FA6D91-C03C-4C19-AD57-5B724263B6BF}"/>
              </a:ext>
            </a:extLst>
          </p:cNvPr>
          <p:cNvPicPr>
            <a:picLocks noRot="1" noChangeAspect="1"/>
          </p:cNvPicPr>
          <p:nvPr>
            <a:videoFile r:link="rId3"/>
          </p:nvPr>
        </p:nvPicPr>
        <p:blipFill>
          <a:blip r:embed="rId9"/>
          <a:stretch>
            <a:fillRect/>
          </a:stretch>
        </p:blipFill>
        <p:spPr>
          <a:xfrm>
            <a:off x="8305800" y="2178050"/>
            <a:ext cx="3048000" cy="1714500"/>
          </a:xfrm>
          <a:prstGeom prst="rect">
            <a:avLst/>
          </a:prstGeom>
        </p:spPr>
      </p:pic>
      <p:pic>
        <p:nvPicPr>
          <p:cNvPr id="11" name="Elementi multimediali online 10" title="AX Olimpia Milano - Khimki - Mike James">
            <a:hlinkClick r:id="" action="ppaction://media"/>
            <a:extLst>
              <a:ext uri="{FF2B5EF4-FFF2-40B4-BE49-F238E27FC236}">
                <a16:creationId xmlns:a16="http://schemas.microsoft.com/office/drawing/2014/main" id="{2236ED18-7B5B-4C4C-B8DC-95D1AD03C63D}"/>
              </a:ext>
            </a:extLst>
          </p:cNvPr>
          <p:cNvPicPr>
            <a:picLocks noRot="1" noChangeAspect="1"/>
          </p:cNvPicPr>
          <p:nvPr>
            <a:videoFile r:link="rId4"/>
          </p:nvPr>
        </p:nvPicPr>
        <p:blipFill>
          <a:blip r:embed="rId10"/>
          <a:stretch>
            <a:fillRect/>
          </a:stretch>
        </p:blipFill>
        <p:spPr>
          <a:xfrm>
            <a:off x="2717800" y="4341812"/>
            <a:ext cx="3048000" cy="1714500"/>
          </a:xfrm>
          <a:prstGeom prst="rect">
            <a:avLst/>
          </a:prstGeom>
        </p:spPr>
      </p:pic>
      <p:pic>
        <p:nvPicPr>
          <p:cNvPr id="12" name="Elementi multimediali online 11" title="MIke James - L’intervista 2">
            <a:hlinkClick r:id="" action="ppaction://media"/>
            <a:extLst>
              <a:ext uri="{FF2B5EF4-FFF2-40B4-BE49-F238E27FC236}">
                <a16:creationId xmlns:a16="http://schemas.microsoft.com/office/drawing/2014/main" id="{6525F813-C83D-49C4-B52D-B05A851DC9C6}"/>
              </a:ext>
            </a:extLst>
          </p:cNvPr>
          <p:cNvPicPr>
            <a:picLocks noRot="1" noChangeAspect="1"/>
          </p:cNvPicPr>
          <p:nvPr>
            <a:videoFile r:link="rId5"/>
          </p:nvPr>
        </p:nvPicPr>
        <p:blipFill>
          <a:blip r:embed="rId11"/>
          <a:stretch>
            <a:fillRect/>
          </a:stretch>
        </p:blipFill>
        <p:spPr>
          <a:xfrm>
            <a:off x="6781800" y="4379912"/>
            <a:ext cx="3048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3135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671</Words>
  <Application>Microsoft Office PowerPoint</Application>
  <PresentationFormat>Widescreen</PresentationFormat>
  <Paragraphs>181</Paragraphs>
  <Slides>8</Slides>
  <Notes>0</Notes>
  <HiddenSlides>0</HiddenSlides>
  <MMClips>5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Presentazione standard di PowerPoint</vt:lpstr>
      <vt:lpstr>31 punti a Istanbul: nuovo record carriera</vt:lpstr>
      <vt:lpstr>Punti in una gara: la classifica Olimpia All-Time</vt:lpstr>
      <vt:lpstr>Tutti gli «Over 20» di Mike James</vt:lpstr>
      <vt:lpstr>Le strisce di Mike James</vt:lpstr>
      <vt:lpstr>MJ nelle graduatorie individuali</vt:lpstr>
      <vt:lpstr>Eguagliato Omar Cook negli assist</vt:lpstr>
      <vt:lpstr>Mike James By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Limardi</dc:creator>
  <cp:lastModifiedBy>Limardi</cp:lastModifiedBy>
  <cp:revision>19</cp:revision>
  <dcterms:created xsi:type="dcterms:W3CDTF">2018-12-27T10:14:49Z</dcterms:created>
  <dcterms:modified xsi:type="dcterms:W3CDTF">2018-12-29T13:10:55Z</dcterms:modified>
</cp:coreProperties>
</file>