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5" r:id="rId9"/>
    <p:sldId id="266" r:id="rId10"/>
    <p:sldId id="267" r:id="rId11"/>
    <p:sldId id="268"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p:scale>
          <a:sx n="81" d="100"/>
          <a:sy n="81" d="100"/>
        </p:scale>
        <p:origin x="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91A496-357C-4D53-A0EA-4DA190F0C62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3C31108-BACA-4641-A064-F9B16CFA9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11846A3-C40F-4B1B-A340-75A9EDF6AC02}"/>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5" name="Segnaposto piè di pagina 4">
            <a:extLst>
              <a:ext uri="{FF2B5EF4-FFF2-40B4-BE49-F238E27FC236}">
                <a16:creationId xmlns:a16="http://schemas.microsoft.com/office/drawing/2014/main" id="{E60DB898-20C5-4722-BA0D-A7886F5757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7D9E74-0801-4433-8EF9-67C5D3AF33B9}"/>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301415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605909-EF6E-4946-9967-A228502DD28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CCFDB5-B304-4373-8CE8-750C6ACF3C4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D2B0FE-38B5-4A16-B654-0A4D0847DA69}"/>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5" name="Segnaposto piè di pagina 4">
            <a:extLst>
              <a:ext uri="{FF2B5EF4-FFF2-40B4-BE49-F238E27FC236}">
                <a16:creationId xmlns:a16="http://schemas.microsoft.com/office/drawing/2014/main" id="{81E11BF8-3274-49EF-B96C-2203803502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A44EA7-443C-4250-85EB-C307E5A232AB}"/>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356309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F2B4955-0305-4271-B877-88637763B29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1A05E0-4F73-40AF-89BC-13FC62341720}"/>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310755-925F-4738-BD6E-0AC68E00398B}"/>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5" name="Segnaposto piè di pagina 4">
            <a:extLst>
              <a:ext uri="{FF2B5EF4-FFF2-40B4-BE49-F238E27FC236}">
                <a16:creationId xmlns:a16="http://schemas.microsoft.com/office/drawing/2014/main" id="{DAA06FA9-580D-44AA-95AE-2FBA909C1D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9B9BE8E-D644-4658-AD61-5A1EB3C06DE5}"/>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287789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0D1076-43B8-4660-877A-D94DDCCAFB4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DCE1CE-E675-49C9-93FB-B56B854783FD}"/>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40776E-57BD-49CB-8702-76E8245A3DF8}"/>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5" name="Segnaposto piè di pagina 4">
            <a:extLst>
              <a:ext uri="{FF2B5EF4-FFF2-40B4-BE49-F238E27FC236}">
                <a16:creationId xmlns:a16="http://schemas.microsoft.com/office/drawing/2014/main" id="{EC032641-280F-4F04-8C02-F6FB09FE8C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344DE2-83AA-453D-9C0E-FAF909EE5C36}"/>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47391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BA8C4-B0A9-4DD5-AE04-BD7545CA20D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EF08F20-635F-498D-BEDB-EA7BC52520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AF4E6DF-9153-43DC-B440-8838260012E0}"/>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5" name="Segnaposto piè di pagina 4">
            <a:extLst>
              <a:ext uri="{FF2B5EF4-FFF2-40B4-BE49-F238E27FC236}">
                <a16:creationId xmlns:a16="http://schemas.microsoft.com/office/drawing/2014/main" id="{612165A1-A475-447A-AF8B-17929B89CE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88E0B3-9874-4D04-B0BE-7BE417255018}"/>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43365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AC61E-18F0-4235-9702-FD758BEECE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22AD8F-9F89-487A-8669-38BE64B194A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4F74DB9-D99F-46C6-B763-82A851ACC04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BB2E1E4-58AC-4734-88B3-3175031B73DA}"/>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6" name="Segnaposto piè di pagina 5">
            <a:extLst>
              <a:ext uri="{FF2B5EF4-FFF2-40B4-BE49-F238E27FC236}">
                <a16:creationId xmlns:a16="http://schemas.microsoft.com/office/drawing/2014/main" id="{2DDF10F9-19D9-4D47-8022-90674DAB02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50D1F4-49D9-40A7-BD22-D7D9B9558431}"/>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255573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7A131-CF99-416C-A764-F2B10CC957E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DC92531-9E7F-435B-A2AE-6694828F4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E7C0E35-65A2-4899-984E-FB39EF7EF94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E23B11-6F50-4C8B-981F-4E794F81D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0CFBCCE7-8C29-4875-8B94-0CF379AF8F5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87A6311-F670-420F-BDB0-7C713EBB4ADC}"/>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8" name="Segnaposto piè di pagina 7">
            <a:extLst>
              <a:ext uri="{FF2B5EF4-FFF2-40B4-BE49-F238E27FC236}">
                <a16:creationId xmlns:a16="http://schemas.microsoft.com/office/drawing/2014/main" id="{87F4303A-5BD1-4638-A857-519E3B02EA2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C404103-7942-4315-9FDC-2CFADEFAA6CB}"/>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18636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D2758-383B-4F6C-A7AF-544956B1212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C50C45A-8331-47F5-89B8-FDDA6A8D53DA}"/>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4" name="Segnaposto piè di pagina 3">
            <a:extLst>
              <a:ext uri="{FF2B5EF4-FFF2-40B4-BE49-F238E27FC236}">
                <a16:creationId xmlns:a16="http://schemas.microsoft.com/office/drawing/2014/main" id="{6C2F5860-4A18-4029-90F1-B5B42B795EC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51B2220-EE0B-4372-8B45-A070ECF87623}"/>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241638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2E7FEB8-4FB4-44E8-9820-0EFB0D2A1A8A}"/>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3" name="Segnaposto piè di pagina 2">
            <a:extLst>
              <a:ext uri="{FF2B5EF4-FFF2-40B4-BE49-F238E27FC236}">
                <a16:creationId xmlns:a16="http://schemas.microsoft.com/office/drawing/2014/main" id="{FB268468-3F19-4630-8082-E935E291EF3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7FAC2CA-6560-486D-85C2-74C87F36B144}"/>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309518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31DE6-0098-44C3-971B-050A6AA402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83AD7F-71F9-463A-A97E-1C94C8CA9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A2EFF67-132E-4BD2-841D-674956969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BC64278-AF09-4C0F-BBC8-D7CA7162E3BD}"/>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6" name="Segnaposto piè di pagina 5">
            <a:extLst>
              <a:ext uri="{FF2B5EF4-FFF2-40B4-BE49-F238E27FC236}">
                <a16:creationId xmlns:a16="http://schemas.microsoft.com/office/drawing/2014/main" id="{8C23F184-D37D-4A94-BDE9-6475A32AB5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032D71-0148-4DD0-9849-250E909F95A5}"/>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88653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72F882-6C42-43E9-94E8-5919BB54A6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E34E78E-E886-4281-ADB3-5595DFCBD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8F665B6-B532-4BC7-9890-735599ADE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A368FB1-1246-42E3-939D-605A3F774E9C}"/>
              </a:ext>
            </a:extLst>
          </p:cNvPr>
          <p:cNvSpPr>
            <a:spLocks noGrp="1"/>
          </p:cNvSpPr>
          <p:nvPr>
            <p:ph type="dt" sz="half" idx="10"/>
          </p:nvPr>
        </p:nvSpPr>
        <p:spPr/>
        <p:txBody>
          <a:bodyPr/>
          <a:lstStyle/>
          <a:p>
            <a:fld id="{06CAA5ED-8EDF-44DA-A56A-73FFDA15A534}" type="datetimeFigureOut">
              <a:rPr lang="it-IT" smtClean="0"/>
              <a:t>29/12/2018</a:t>
            </a:fld>
            <a:endParaRPr lang="it-IT"/>
          </a:p>
        </p:txBody>
      </p:sp>
      <p:sp>
        <p:nvSpPr>
          <p:cNvPr id="6" name="Segnaposto piè di pagina 5">
            <a:extLst>
              <a:ext uri="{FF2B5EF4-FFF2-40B4-BE49-F238E27FC236}">
                <a16:creationId xmlns:a16="http://schemas.microsoft.com/office/drawing/2014/main" id="{77E44B41-9FB8-4504-882B-BEB7DEDA8D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BD9D81-55E6-44F7-9526-F835B0740CB5}"/>
              </a:ext>
            </a:extLst>
          </p:cNvPr>
          <p:cNvSpPr>
            <a:spLocks noGrp="1"/>
          </p:cNvSpPr>
          <p:nvPr>
            <p:ph type="sldNum" sz="quarter" idx="12"/>
          </p:nvPr>
        </p:nvSpPr>
        <p:spPr/>
        <p:txBody>
          <a:bodyPr/>
          <a:lstStyle/>
          <a:p>
            <a:fld id="{E59E961E-DB9D-4777-A965-B9E8CC7A3F3F}" type="slidenum">
              <a:rPr lang="it-IT" smtClean="0"/>
              <a:t>‹N›</a:t>
            </a:fld>
            <a:endParaRPr lang="it-IT"/>
          </a:p>
        </p:txBody>
      </p:sp>
    </p:spTree>
    <p:extLst>
      <p:ext uri="{BB962C8B-B14F-4D97-AF65-F5344CB8AC3E}">
        <p14:creationId xmlns:p14="http://schemas.microsoft.com/office/powerpoint/2010/main" val="87305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37E89B2-D601-4988-8D6C-0F63E1825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2D7083-B5D1-448A-BA49-1D1D30F52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30376A-CE95-439B-95F5-0B5FBCFF5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A5ED-8EDF-44DA-A56A-73FFDA15A534}" type="datetimeFigureOut">
              <a:rPr lang="it-IT" smtClean="0"/>
              <a:t>29/12/2018</a:t>
            </a:fld>
            <a:endParaRPr lang="it-IT"/>
          </a:p>
        </p:txBody>
      </p:sp>
      <p:sp>
        <p:nvSpPr>
          <p:cNvPr id="5" name="Segnaposto piè di pagina 4">
            <a:extLst>
              <a:ext uri="{FF2B5EF4-FFF2-40B4-BE49-F238E27FC236}">
                <a16:creationId xmlns:a16="http://schemas.microsoft.com/office/drawing/2014/main" id="{503EA433-9369-4727-B0C9-50DCACF38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B96B0E3-89D2-406A-A85A-279B455DC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E961E-DB9D-4777-A965-B9E8CC7A3F3F}" type="slidenum">
              <a:rPr lang="it-IT" smtClean="0"/>
              <a:t>‹N›</a:t>
            </a:fld>
            <a:endParaRPr lang="it-IT"/>
          </a:p>
        </p:txBody>
      </p:sp>
    </p:spTree>
    <p:extLst>
      <p:ext uri="{BB962C8B-B14F-4D97-AF65-F5344CB8AC3E}">
        <p14:creationId xmlns:p14="http://schemas.microsoft.com/office/powerpoint/2010/main" val="80373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video" Target="https://www.youtube.com/embed/xxWpW_dSgeo" TargetMode="External"/><Relationship Id="rId7" Type="http://schemas.openxmlformats.org/officeDocument/2006/relationships/image" Target="../media/image5.jpeg"/><Relationship Id="rId2" Type="http://schemas.openxmlformats.org/officeDocument/2006/relationships/video" Target="https://www.youtube.com/embed/ZsOHgG3Km7U" TargetMode="External"/><Relationship Id="rId1" Type="http://schemas.openxmlformats.org/officeDocument/2006/relationships/video" Target="https://www.youtube.com/embed/kN6yNT3EMo4" TargetMode="External"/><Relationship Id="rId6" Type="http://schemas.openxmlformats.org/officeDocument/2006/relationships/slideLayout" Target="../slideLayouts/slideLayout6.xml"/><Relationship Id="rId11" Type="http://schemas.openxmlformats.org/officeDocument/2006/relationships/image" Target="../media/image9.jpeg"/><Relationship Id="rId5" Type="http://schemas.openxmlformats.org/officeDocument/2006/relationships/video" Target="https://www.youtube.com/embed/dDBfz1ygACQ" TargetMode="External"/><Relationship Id="rId10" Type="http://schemas.openxmlformats.org/officeDocument/2006/relationships/image" Target="../media/image8.jpeg"/><Relationship Id="rId4" Type="http://schemas.openxmlformats.org/officeDocument/2006/relationships/video" Target="https://www.youtube.com/embed/F_BNtO3e7xw"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275BC-C8A1-4389-81C9-0B17236A330E}"/>
              </a:ext>
            </a:extLst>
          </p:cNvPr>
          <p:cNvSpPr>
            <a:spLocks noGrp="1"/>
          </p:cNvSpPr>
          <p:nvPr>
            <p:ph type="ctrTitle"/>
          </p:nvPr>
        </p:nvSpPr>
        <p:spPr/>
        <p:txBody>
          <a:bodyPr/>
          <a:lstStyle/>
          <a:p>
            <a:endParaRPr lang="it-IT" dirty="0"/>
          </a:p>
        </p:txBody>
      </p:sp>
      <p:pic>
        <p:nvPicPr>
          <p:cNvPr id="5" name="Immagine 4">
            <a:extLst>
              <a:ext uri="{FF2B5EF4-FFF2-40B4-BE49-F238E27FC236}">
                <a16:creationId xmlns:a16="http://schemas.microsoft.com/office/drawing/2014/main" id="{67F16A14-E788-4D2F-8EA0-0F19436A7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36" y="80963"/>
            <a:ext cx="10053351" cy="6702234"/>
          </a:xfrm>
          <a:prstGeom prst="rect">
            <a:avLst/>
          </a:prstGeom>
        </p:spPr>
      </p:pic>
      <p:sp>
        <p:nvSpPr>
          <p:cNvPr id="3" name="Sottotitolo 2">
            <a:extLst>
              <a:ext uri="{FF2B5EF4-FFF2-40B4-BE49-F238E27FC236}">
                <a16:creationId xmlns:a16="http://schemas.microsoft.com/office/drawing/2014/main" id="{4F4228E4-E869-468F-B863-7985CE777583}"/>
              </a:ext>
            </a:extLst>
          </p:cNvPr>
          <p:cNvSpPr>
            <a:spLocks noGrp="1"/>
          </p:cNvSpPr>
          <p:nvPr>
            <p:ph type="subTitle" idx="1"/>
          </p:nvPr>
        </p:nvSpPr>
        <p:spPr>
          <a:xfrm>
            <a:off x="1410159" y="4968606"/>
            <a:ext cx="9257841" cy="1531346"/>
          </a:xfrm>
        </p:spPr>
        <p:txBody>
          <a:bodyPr>
            <a:normAutofit lnSpcReduction="10000"/>
          </a:bodyPr>
          <a:lstStyle/>
          <a:p>
            <a:r>
              <a:rPr lang="it-IT" sz="4800" b="1" dirty="0">
                <a:solidFill>
                  <a:srgbClr val="FF0000"/>
                </a:solidFill>
              </a:rPr>
              <a:t>ARTURAS GUDAITIS</a:t>
            </a:r>
          </a:p>
          <a:p>
            <a:r>
              <a:rPr lang="it-IT" sz="4800" b="1" dirty="0">
                <a:solidFill>
                  <a:srgbClr val="FF0000"/>
                </a:solidFill>
              </a:rPr>
              <a:t>BREAKTHROUGH SEASON</a:t>
            </a:r>
          </a:p>
        </p:txBody>
      </p:sp>
    </p:spTree>
    <p:extLst>
      <p:ext uri="{BB962C8B-B14F-4D97-AF65-F5344CB8AC3E}">
        <p14:creationId xmlns:p14="http://schemas.microsoft.com/office/powerpoint/2010/main" val="376969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320AB-2D2C-4EDB-A99F-C8E80E2D8FC6}"/>
              </a:ext>
            </a:extLst>
          </p:cNvPr>
          <p:cNvSpPr>
            <a:spLocks noGrp="1"/>
          </p:cNvSpPr>
          <p:nvPr>
            <p:ph type="title"/>
          </p:nvPr>
        </p:nvSpPr>
        <p:spPr/>
        <p:txBody>
          <a:bodyPr>
            <a:normAutofit/>
          </a:bodyPr>
          <a:lstStyle/>
          <a:p>
            <a:pPr algn="ctr"/>
            <a:r>
              <a:rPr lang="it-IT" sz="4000" b="1" dirty="0" err="1">
                <a:solidFill>
                  <a:srgbClr val="FF0000"/>
                </a:solidFill>
                <a:latin typeface="+mn-lt"/>
              </a:rPr>
              <a:t>Arturas</a:t>
            </a:r>
            <a:r>
              <a:rPr lang="it-IT" sz="4000" b="1" dirty="0">
                <a:solidFill>
                  <a:srgbClr val="FF0000"/>
                </a:solidFill>
                <a:latin typeface="+mn-lt"/>
              </a:rPr>
              <a:t> </a:t>
            </a:r>
            <a:r>
              <a:rPr lang="it-IT" sz="4000" b="1" dirty="0" err="1">
                <a:solidFill>
                  <a:srgbClr val="FF0000"/>
                </a:solidFill>
                <a:latin typeface="+mn-lt"/>
              </a:rPr>
              <a:t>Gudaitis</a:t>
            </a:r>
            <a:r>
              <a:rPr lang="it-IT" sz="4000" b="1" dirty="0">
                <a:solidFill>
                  <a:srgbClr val="FF0000"/>
                </a:solidFill>
                <a:latin typeface="+mn-lt"/>
              </a:rPr>
              <a:t>: la biografia (3)</a:t>
            </a:r>
          </a:p>
        </p:txBody>
      </p:sp>
      <p:sp>
        <p:nvSpPr>
          <p:cNvPr id="3" name="Segnaposto contenuto 2">
            <a:extLst>
              <a:ext uri="{FF2B5EF4-FFF2-40B4-BE49-F238E27FC236}">
                <a16:creationId xmlns:a16="http://schemas.microsoft.com/office/drawing/2014/main" id="{E08C3805-F6D9-49E8-9EC9-12D6FB452E3D}"/>
              </a:ext>
            </a:extLst>
          </p:cNvPr>
          <p:cNvSpPr>
            <a:spLocks noGrp="1"/>
          </p:cNvSpPr>
          <p:nvPr>
            <p:ph sz="half" idx="1"/>
          </p:nvPr>
        </p:nvSpPr>
        <p:spPr/>
        <p:txBody>
          <a:bodyPr>
            <a:noAutofit/>
          </a:bodyPr>
          <a:lstStyle/>
          <a:p>
            <a:pPr marL="0" indent="0" algn="just">
              <a:buNone/>
            </a:pPr>
            <a:r>
              <a:rPr lang="it-IT" sz="2400" dirty="0"/>
              <a:t>con Vilnius. Ha partecipato agli Europei del 2017 con la sua Nazionale. E’ stato scelto nei draft NBA del 2015 con il numero 47 da Philadelphia e successivamente ceduto ai Sacramento Kings. Nel febbraio del 2018 i suoi diritti sono stati rilevati dai Cleveland </a:t>
            </a:r>
            <a:r>
              <a:rPr lang="it-IT" sz="2400" dirty="0" err="1"/>
              <a:t>Cavaliers</a:t>
            </a:r>
            <a:r>
              <a:rPr lang="it-IT" sz="2400" dirty="0"/>
              <a:t>.</a:t>
            </a:r>
          </a:p>
        </p:txBody>
      </p:sp>
      <p:pic>
        <p:nvPicPr>
          <p:cNvPr id="7" name="Segnaposto contenuto 6">
            <a:extLst>
              <a:ext uri="{FF2B5EF4-FFF2-40B4-BE49-F238E27FC236}">
                <a16:creationId xmlns:a16="http://schemas.microsoft.com/office/drawing/2014/main" id="{7470310D-FE49-481A-BE03-50B54AFE7F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9200" y="1825625"/>
            <a:ext cx="5181600" cy="3711575"/>
          </a:xfrm>
        </p:spPr>
      </p:pic>
    </p:spTree>
    <p:extLst>
      <p:ext uri="{BB962C8B-B14F-4D97-AF65-F5344CB8AC3E}">
        <p14:creationId xmlns:p14="http://schemas.microsoft.com/office/powerpoint/2010/main" val="262810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E80B1-FD21-40E7-9713-E9FBC24473C8}"/>
              </a:ext>
            </a:extLst>
          </p:cNvPr>
          <p:cNvSpPr>
            <a:spLocks noGrp="1"/>
          </p:cNvSpPr>
          <p:nvPr>
            <p:ph type="title"/>
          </p:nvPr>
        </p:nvSpPr>
        <p:spPr/>
        <p:txBody>
          <a:bodyPr>
            <a:normAutofit/>
          </a:bodyPr>
          <a:lstStyle/>
          <a:p>
            <a:pPr algn="ctr"/>
            <a:r>
              <a:rPr lang="it-IT" sz="4000" b="1" dirty="0" err="1">
                <a:solidFill>
                  <a:srgbClr val="FF0000"/>
                </a:solidFill>
                <a:latin typeface="+mn-lt"/>
              </a:rPr>
              <a:t>Arturas</a:t>
            </a:r>
            <a:r>
              <a:rPr lang="it-IT" sz="4000" b="1" dirty="0">
                <a:solidFill>
                  <a:srgbClr val="FF0000"/>
                </a:solidFill>
                <a:latin typeface="+mn-lt"/>
              </a:rPr>
              <a:t> </a:t>
            </a:r>
            <a:r>
              <a:rPr lang="it-IT" sz="4000" b="1" dirty="0" err="1">
                <a:solidFill>
                  <a:srgbClr val="FF0000"/>
                </a:solidFill>
                <a:latin typeface="+mn-lt"/>
              </a:rPr>
              <a:t>Gudaitis</a:t>
            </a:r>
            <a:r>
              <a:rPr lang="it-IT" sz="4000" b="1" dirty="0">
                <a:solidFill>
                  <a:srgbClr val="FF0000"/>
                </a:solidFill>
                <a:latin typeface="+mn-lt"/>
              </a:rPr>
              <a:t>: The </a:t>
            </a:r>
            <a:r>
              <a:rPr lang="it-IT" sz="4000" b="1" dirty="0" err="1">
                <a:solidFill>
                  <a:srgbClr val="FF0000"/>
                </a:solidFill>
                <a:latin typeface="+mn-lt"/>
              </a:rPr>
              <a:t>Breakthrough</a:t>
            </a:r>
            <a:r>
              <a:rPr lang="it-IT" sz="4000" b="1" dirty="0">
                <a:solidFill>
                  <a:srgbClr val="FF0000"/>
                </a:solidFill>
                <a:latin typeface="+mn-lt"/>
              </a:rPr>
              <a:t> </a:t>
            </a:r>
          </a:p>
        </p:txBody>
      </p:sp>
      <p:pic>
        <p:nvPicPr>
          <p:cNvPr id="4" name="Elementi multimediali online 3" title="Gudaitis vs Panathinaikos - 20 punti, 8 rimbalzi">
            <a:hlinkClick r:id="" action="ppaction://media"/>
            <a:extLst>
              <a:ext uri="{FF2B5EF4-FFF2-40B4-BE49-F238E27FC236}">
                <a16:creationId xmlns:a16="http://schemas.microsoft.com/office/drawing/2014/main" id="{36131394-A128-4A89-A7BD-03B61383E581}"/>
              </a:ext>
            </a:extLst>
          </p:cNvPr>
          <p:cNvPicPr>
            <a:picLocks noRot="1" noChangeAspect="1"/>
          </p:cNvPicPr>
          <p:nvPr>
            <a:videoFile r:link="rId1"/>
          </p:nvPr>
        </p:nvPicPr>
        <p:blipFill>
          <a:blip r:embed="rId7"/>
          <a:stretch>
            <a:fillRect/>
          </a:stretch>
        </p:blipFill>
        <p:spPr>
          <a:xfrm>
            <a:off x="838200" y="2178050"/>
            <a:ext cx="3048000" cy="1714500"/>
          </a:xfrm>
          <a:prstGeom prst="rect">
            <a:avLst/>
          </a:prstGeom>
        </p:spPr>
      </p:pic>
      <p:pic>
        <p:nvPicPr>
          <p:cNvPr id="5" name="Elementi multimediali online 4" title="Arturas vs Gran Canaria">
            <a:hlinkClick r:id="" action="ppaction://media"/>
            <a:extLst>
              <a:ext uri="{FF2B5EF4-FFF2-40B4-BE49-F238E27FC236}">
                <a16:creationId xmlns:a16="http://schemas.microsoft.com/office/drawing/2014/main" id="{93C4869C-DCA5-4847-80C7-2DA829FC306F}"/>
              </a:ext>
            </a:extLst>
          </p:cNvPr>
          <p:cNvPicPr>
            <a:picLocks noRot="1" noChangeAspect="1"/>
          </p:cNvPicPr>
          <p:nvPr>
            <a:videoFile r:link="rId2"/>
          </p:nvPr>
        </p:nvPicPr>
        <p:blipFill>
          <a:blip r:embed="rId8"/>
          <a:stretch>
            <a:fillRect/>
          </a:stretch>
        </p:blipFill>
        <p:spPr>
          <a:xfrm>
            <a:off x="4572000" y="2178050"/>
            <a:ext cx="3048000" cy="1714500"/>
          </a:xfrm>
          <a:prstGeom prst="rect">
            <a:avLst/>
          </a:prstGeom>
        </p:spPr>
      </p:pic>
      <p:pic>
        <p:nvPicPr>
          <p:cNvPr id="6" name="Elementi multimediali online 5" title="AX Olimpia Milano - Khimki - Guda + Minda">
            <a:hlinkClick r:id="" action="ppaction://media"/>
            <a:extLst>
              <a:ext uri="{FF2B5EF4-FFF2-40B4-BE49-F238E27FC236}">
                <a16:creationId xmlns:a16="http://schemas.microsoft.com/office/drawing/2014/main" id="{A2C427E5-14D3-41C1-B14E-18897D3B2016}"/>
              </a:ext>
            </a:extLst>
          </p:cNvPr>
          <p:cNvPicPr>
            <a:picLocks noRot="1" noChangeAspect="1"/>
          </p:cNvPicPr>
          <p:nvPr>
            <a:videoFile r:link="rId3"/>
          </p:nvPr>
        </p:nvPicPr>
        <p:blipFill>
          <a:blip r:embed="rId9"/>
          <a:stretch>
            <a:fillRect/>
          </a:stretch>
        </p:blipFill>
        <p:spPr>
          <a:xfrm>
            <a:off x="8305800" y="2178050"/>
            <a:ext cx="3048000" cy="1714500"/>
          </a:xfrm>
          <a:prstGeom prst="rect">
            <a:avLst/>
          </a:prstGeom>
        </p:spPr>
      </p:pic>
      <p:pic>
        <p:nvPicPr>
          <p:cNvPr id="7" name="Elementi multimediali online 6" title="Olympiacos - AX Olimpia Milano - James per Gudaitis!">
            <a:hlinkClick r:id="" action="ppaction://media"/>
            <a:extLst>
              <a:ext uri="{FF2B5EF4-FFF2-40B4-BE49-F238E27FC236}">
                <a16:creationId xmlns:a16="http://schemas.microsoft.com/office/drawing/2014/main" id="{BC1F72DE-B383-414E-9965-D5519D00C979}"/>
              </a:ext>
            </a:extLst>
          </p:cNvPr>
          <p:cNvPicPr>
            <a:picLocks noRot="1" noChangeAspect="1"/>
          </p:cNvPicPr>
          <p:nvPr>
            <a:videoFile r:link="rId4"/>
          </p:nvPr>
        </p:nvPicPr>
        <p:blipFill>
          <a:blip r:embed="rId10"/>
          <a:stretch>
            <a:fillRect/>
          </a:stretch>
        </p:blipFill>
        <p:spPr>
          <a:xfrm>
            <a:off x="2717800" y="4316412"/>
            <a:ext cx="3048000" cy="1714500"/>
          </a:xfrm>
          <a:prstGeom prst="rect">
            <a:avLst/>
          </a:prstGeom>
        </p:spPr>
      </p:pic>
      <p:pic>
        <p:nvPicPr>
          <p:cNvPr id="8" name="Elementi multimediali online 7" title="Milano - Real: Block of the night - Gudaitis">
            <a:hlinkClick r:id="" action="ppaction://media"/>
            <a:extLst>
              <a:ext uri="{FF2B5EF4-FFF2-40B4-BE49-F238E27FC236}">
                <a16:creationId xmlns:a16="http://schemas.microsoft.com/office/drawing/2014/main" id="{DCE3DA3A-B503-446D-9F9B-1E20FB1D8A53}"/>
              </a:ext>
            </a:extLst>
          </p:cNvPr>
          <p:cNvPicPr>
            <a:picLocks noRot="1" noChangeAspect="1"/>
          </p:cNvPicPr>
          <p:nvPr>
            <a:videoFile r:link="rId5"/>
          </p:nvPr>
        </p:nvPicPr>
        <p:blipFill>
          <a:blip r:embed="rId11"/>
          <a:stretch>
            <a:fillRect/>
          </a:stretch>
        </p:blipFill>
        <p:spPr>
          <a:xfrm>
            <a:off x="6604000" y="4316412"/>
            <a:ext cx="3048000" cy="1714500"/>
          </a:xfrm>
          <a:prstGeom prst="rect">
            <a:avLst/>
          </a:prstGeom>
        </p:spPr>
      </p:pic>
    </p:spTree>
    <p:extLst>
      <p:ext uri="{BB962C8B-B14F-4D97-AF65-F5344CB8AC3E}">
        <p14:creationId xmlns:p14="http://schemas.microsoft.com/office/powerpoint/2010/main" val="141531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793B6-83D5-444A-B255-ADB438A368E5}"/>
              </a:ext>
            </a:extLst>
          </p:cNvPr>
          <p:cNvSpPr>
            <a:spLocks noGrp="1"/>
          </p:cNvSpPr>
          <p:nvPr>
            <p:ph type="title"/>
          </p:nvPr>
        </p:nvSpPr>
        <p:spPr/>
        <p:txBody>
          <a:bodyPr>
            <a:normAutofit/>
          </a:bodyPr>
          <a:lstStyle/>
          <a:p>
            <a:pPr algn="ctr"/>
            <a:r>
              <a:rPr lang="it-IT" sz="4000" b="1" dirty="0">
                <a:solidFill>
                  <a:srgbClr val="FF0000"/>
                </a:solidFill>
                <a:latin typeface="+mn-lt"/>
              </a:rPr>
              <a:t>Il record Olimpia di rimbalzi in una gara</a:t>
            </a:r>
          </a:p>
        </p:txBody>
      </p:sp>
      <p:sp>
        <p:nvSpPr>
          <p:cNvPr id="3" name="Segnaposto contenuto 2">
            <a:extLst>
              <a:ext uri="{FF2B5EF4-FFF2-40B4-BE49-F238E27FC236}">
                <a16:creationId xmlns:a16="http://schemas.microsoft.com/office/drawing/2014/main" id="{F8B529A5-F8E8-4552-AC40-172F116F715D}"/>
              </a:ext>
            </a:extLst>
          </p:cNvPr>
          <p:cNvSpPr>
            <a:spLocks noGrp="1"/>
          </p:cNvSpPr>
          <p:nvPr>
            <p:ph idx="1"/>
          </p:nvPr>
        </p:nvSpPr>
        <p:spPr/>
        <p:txBody>
          <a:bodyPr>
            <a:noAutofit/>
          </a:bodyPr>
          <a:lstStyle/>
          <a:p>
            <a:pPr marL="0" indent="0" algn="just">
              <a:lnSpc>
                <a:spcPct val="100000"/>
              </a:lnSpc>
              <a:buNone/>
            </a:pPr>
            <a:r>
              <a:rPr lang="it-IT" sz="2400" dirty="0"/>
              <a:t>La mostruosa prova di </a:t>
            </a:r>
            <a:r>
              <a:rPr lang="it-IT" sz="2400" dirty="0" err="1"/>
              <a:t>Arturas</a:t>
            </a:r>
            <a:r>
              <a:rPr lang="it-IT" sz="2400" dirty="0"/>
              <a:t> </a:t>
            </a:r>
            <a:r>
              <a:rPr lang="it-IT" sz="2400" dirty="0" err="1"/>
              <a:t>Gudaitis</a:t>
            </a:r>
            <a:r>
              <a:rPr lang="it-IT" sz="2400" dirty="0"/>
              <a:t> a rimbalzo contro Gran Canaria ha riscritto il libro dei record Olimpia in </a:t>
            </a:r>
            <a:r>
              <a:rPr lang="it-IT" sz="2400" dirty="0" err="1"/>
              <a:t>EuroLeague</a:t>
            </a:r>
            <a:r>
              <a:rPr lang="it-IT" sz="2400" dirty="0"/>
              <a:t>. I suoi 17 rimbalzi sono infatti non solo record carriera personale (precedente: 13, quest'anno contro il </a:t>
            </a:r>
            <a:r>
              <a:rPr lang="it-IT" sz="2400" dirty="0" err="1"/>
              <a:t>Khimki</a:t>
            </a:r>
            <a:r>
              <a:rPr lang="it-IT" sz="2400" dirty="0"/>
              <a:t>) ma soprattutto sono la miglior prova di sempre nella storia del club. Il vecchio primato di 16 rimbalzi apparteneva a Travis Watson (due volte). Sono record personale e di club anche i suoi 10 rimbalzi offensivi: Watson deteneva anche quel primato con nove (31 gennaio 2008 contro Le Mans). </a:t>
            </a:r>
            <a:r>
              <a:rPr lang="it-IT" sz="2400" dirty="0" err="1"/>
              <a:t>Gudaitis</a:t>
            </a:r>
            <a:r>
              <a:rPr lang="it-IT" sz="2400" dirty="0"/>
              <a:t> ha stabilito anche il suo nuovo record personale di 32 punti di valutazione, di tiri liberi segnati in una gara con 12 (ad uno dal record di società di Danilo Gallinari), di tiri liberi guadagnati con 14 (terzo di sempre in maglia Olimpia) e di falli subiti, ben 10 (il primato di squadra appartiene a Keith </a:t>
            </a:r>
            <a:r>
              <a:rPr lang="it-IT" sz="2400" dirty="0" err="1"/>
              <a:t>Langford</a:t>
            </a:r>
            <a:r>
              <a:rPr lang="it-IT" sz="2400" dirty="0"/>
              <a:t> con 13, il 29 novembre 2013 contro lo Zalgiris). Per </a:t>
            </a:r>
            <a:r>
              <a:rPr lang="it-IT" sz="2400" dirty="0" err="1"/>
              <a:t>Gudaitis</a:t>
            </a:r>
            <a:r>
              <a:rPr lang="it-IT" sz="2400" dirty="0"/>
              <a:t> è stata la quinta doppia </a:t>
            </a:r>
            <a:r>
              <a:rPr lang="it-IT" sz="2400" dirty="0" err="1"/>
              <a:t>doppia</a:t>
            </a:r>
            <a:r>
              <a:rPr lang="it-IT" sz="2400" dirty="0"/>
              <a:t> della carriera in gare di </a:t>
            </a:r>
            <a:r>
              <a:rPr lang="it-IT" sz="2400" dirty="0" err="1"/>
              <a:t>EuroLeague</a:t>
            </a:r>
            <a:endParaRPr lang="it-IT" sz="2400" dirty="0"/>
          </a:p>
        </p:txBody>
      </p:sp>
    </p:spTree>
    <p:extLst>
      <p:ext uri="{BB962C8B-B14F-4D97-AF65-F5344CB8AC3E}">
        <p14:creationId xmlns:p14="http://schemas.microsoft.com/office/powerpoint/2010/main" val="327666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F53C9-5301-4A63-9AD9-E3DF2AF35408}"/>
              </a:ext>
            </a:extLst>
          </p:cNvPr>
          <p:cNvSpPr>
            <a:spLocks noGrp="1"/>
          </p:cNvSpPr>
          <p:nvPr>
            <p:ph type="title"/>
          </p:nvPr>
        </p:nvSpPr>
        <p:spPr/>
        <p:txBody>
          <a:bodyPr>
            <a:normAutofit/>
          </a:bodyPr>
          <a:lstStyle/>
          <a:p>
            <a:pPr algn="ctr"/>
            <a:r>
              <a:rPr lang="it-IT" sz="4000" b="1" dirty="0">
                <a:solidFill>
                  <a:srgbClr val="FF0000"/>
                </a:solidFill>
                <a:latin typeface="+mn-lt"/>
              </a:rPr>
              <a:t>Rimbalzi in una gara: la classifica </a:t>
            </a:r>
            <a:r>
              <a:rPr lang="it-IT" sz="4000" b="1" dirty="0" err="1">
                <a:solidFill>
                  <a:srgbClr val="FF0000"/>
                </a:solidFill>
                <a:latin typeface="+mn-lt"/>
              </a:rPr>
              <a:t>All</a:t>
            </a:r>
            <a:r>
              <a:rPr lang="it-IT" sz="4000" b="1" dirty="0">
                <a:solidFill>
                  <a:srgbClr val="FF0000"/>
                </a:solidFill>
                <a:latin typeface="+mn-lt"/>
              </a:rPr>
              <a:t>-Time</a:t>
            </a:r>
          </a:p>
        </p:txBody>
      </p:sp>
      <p:graphicFrame>
        <p:nvGraphicFramePr>
          <p:cNvPr id="4" name="Segnaposto contenuto 3">
            <a:extLst>
              <a:ext uri="{FF2B5EF4-FFF2-40B4-BE49-F238E27FC236}">
                <a16:creationId xmlns:a16="http://schemas.microsoft.com/office/drawing/2014/main" id="{B053A1A1-6FA7-4F6D-B893-0F70215F2719}"/>
              </a:ext>
            </a:extLst>
          </p:cNvPr>
          <p:cNvGraphicFramePr>
            <a:graphicFrameLocks noGrp="1"/>
          </p:cNvGraphicFramePr>
          <p:nvPr>
            <p:ph idx="1"/>
            <p:extLst>
              <p:ext uri="{D42A27DB-BD31-4B8C-83A1-F6EECF244321}">
                <p14:modId xmlns:p14="http://schemas.microsoft.com/office/powerpoint/2010/main" val="3487799361"/>
              </p:ext>
            </p:extLst>
          </p:nvPr>
        </p:nvGraphicFramePr>
        <p:xfrm>
          <a:off x="2232675" y="1690688"/>
          <a:ext cx="7447249" cy="1727043"/>
        </p:xfrm>
        <a:graphic>
          <a:graphicData uri="http://schemas.openxmlformats.org/drawingml/2006/table">
            <a:tbl>
              <a:tblPr firstRow="1" firstCol="1" bandRow="1">
                <a:tableStyleId>{073A0DAA-6AF3-43AB-8588-CEC1D06C72B9}</a:tableStyleId>
              </a:tblPr>
              <a:tblGrid>
                <a:gridCol w="626556">
                  <a:extLst>
                    <a:ext uri="{9D8B030D-6E8A-4147-A177-3AD203B41FA5}">
                      <a16:colId xmlns:a16="http://schemas.microsoft.com/office/drawing/2014/main" val="498727943"/>
                    </a:ext>
                  </a:extLst>
                </a:gridCol>
                <a:gridCol w="2216419">
                  <a:extLst>
                    <a:ext uri="{9D8B030D-6E8A-4147-A177-3AD203B41FA5}">
                      <a16:colId xmlns:a16="http://schemas.microsoft.com/office/drawing/2014/main" val="2055721586"/>
                    </a:ext>
                  </a:extLst>
                </a:gridCol>
                <a:gridCol w="697989">
                  <a:extLst>
                    <a:ext uri="{9D8B030D-6E8A-4147-A177-3AD203B41FA5}">
                      <a16:colId xmlns:a16="http://schemas.microsoft.com/office/drawing/2014/main" val="103250661"/>
                    </a:ext>
                  </a:extLst>
                </a:gridCol>
                <a:gridCol w="1689866">
                  <a:extLst>
                    <a:ext uri="{9D8B030D-6E8A-4147-A177-3AD203B41FA5}">
                      <a16:colId xmlns:a16="http://schemas.microsoft.com/office/drawing/2014/main" val="4005220116"/>
                    </a:ext>
                  </a:extLst>
                </a:gridCol>
                <a:gridCol w="2216419">
                  <a:extLst>
                    <a:ext uri="{9D8B030D-6E8A-4147-A177-3AD203B41FA5}">
                      <a16:colId xmlns:a16="http://schemas.microsoft.com/office/drawing/2014/main" val="2206883323"/>
                    </a:ext>
                  </a:extLst>
                </a:gridCol>
              </a:tblGrid>
              <a:tr h="289719">
                <a:tc>
                  <a:txBody>
                    <a:bodyPr/>
                    <a:lstStyle/>
                    <a:p>
                      <a:pPr algn="just">
                        <a:lnSpc>
                          <a:spcPct val="106000"/>
                        </a:lnSpc>
                        <a:spcAft>
                          <a:spcPts val="0"/>
                        </a:spcAft>
                      </a:pPr>
                      <a:r>
                        <a:rPr lang="it-IT" sz="1800" dirty="0" err="1">
                          <a:effectLst/>
                        </a:rPr>
                        <a:t>Pos</a:t>
                      </a:r>
                      <a:r>
                        <a:rPr lang="it-IT" sz="1800" dirty="0">
                          <a:effectLst/>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Giocatore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Rim</a:t>
                      </a:r>
                      <a:r>
                        <a:rPr lang="it-IT" sz="1800" dirty="0">
                          <a:effectLst/>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Avversario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Stagione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7900293"/>
                  </a:ext>
                </a:extLst>
              </a:tr>
              <a:tr h="289719">
                <a:tc>
                  <a:txBody>
                    <a:bodyPr/>
                    <a:lstStyle/>
                    <a:p>
                      <a:pPr algn="just">
                        <a:lnSpc>
                          <a:spcPct val="106000"/>
                        </a:lnSpc>
                        <a:spcAft>
                          <a:spcPts val="0"/>
                        </a:spcAft>
                      </a:pPr>
                      <a:r>
                        <a:rPr lang="it-IT" sz="1800">
                          <a:effectLst/>
                        </a:rPr>
                        <a:t>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b="1" i="1" dirty="0" err="1">
                          <a:effectLst/>
                        </a:rPr>
                        <a:t>Arturas</a:t>
                      </a:r>
                      <a:r>
                        <a:rPr lang="it-IT" sz="1800" b="1" i="1" dirty="0">
                          <a:effectLst/>
                        </a:rPr>
                        <a:t> </a:t>
                      </a:r>
                      <a:r>
                        <a:rPr lang="it-IT" sz="1800" b="1" i="1" dirty="0" err="1">
                          <a:effectLst/>
                        </a:rPr>
                        <a:t>Gudaitis</a:t>
                      </a:r>
                      <a:endParaRPr lang="it-IT"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17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Gran Canaria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2018/19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934752"/>
                  </a:ext>
                </a:extLst>
              </a:tr>
              <a:tr h="289719">
                <a:tc>
                  <a:txBody>
                    <a:bodyPr/>
                    <a:lstStyle/>
                    <a:p>
                      <a:pPr algn="just">
                        <a:lnSpc>
                          <a:spcPct val="106000"/>
                        </a:lnSpc>
                        <a:spcAft>
                          <a:spcPts val="0"/>
                        </a:spcAft>
                      </a:pPr>
                      <a:r>
                        <a:rPr lang="it-IT" sz="1800">
                          <a:effectLst/>
                        </a:rPr>
                        <a:t>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Travis Watson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16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Le Mans</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2007/08</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981012"/>
                  </a:ext>
                </a:extLst>
              </a:tr>
              <a:tr h="289719">
                <a:tc>
                  <a:txBody>
                    <a:bodyPr/>
                    <a:lstStyle/>
                    <a:p>
                      <a:pPr algn="just">
                        <a:lnSpc>
                          <a:spcPct val="106000"/>
                        </a:lnSpc>
                        <a:spcAft>
                          <a:spcPts val="0"/>
                        </a:spcAft>
                      </a:pPr>
                      <a:r>
                        <a:rPr lang="it-IT" sz="1800">
                          <a:effectLst/>
                        </a:rPr>
                        <a:t>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Travis Watson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16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Aris Salonicco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2007/08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249251"/>
                  </a:ext>
                </a:extLst>
              </a:tr>
              <a:tr h="289719">
                <a:tc>
                  <a:txBody>
                    <a:bodyPr/>
                    <a:lstStyle/>
                    <a:p>
                      <a:pPr algn="just">
                        <a:lnSpc>
                          <a:spcPct val="106000"/>
                        </a:lnSpc>
                        <a:spcAft>
                          <a:spcPts val="0"/>
                        </a:spcAft>
                      </a:pPr>
                      <a:r>
                        <a:rPr lang="it-IT" sz="1800">
                          <a:effectLst/>
                        </a:rPr>
                        <a:t>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Jeff Brooks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CSKA Mosca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2018/19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493795"/>
                  </a:ext>
                </a:extLst>
              </a:tr>
              <a:tr h="0">
                <a:tc>
                  <a:txBody>
                    <a:bodyPr/>
                    <a:lstStyle/>
                    <a:p>
                      <a:pPr algn="just">
                        <a:lnSpc>
                          <a:spcPct val="106000"/>
                        </a:lnSpc>
                        <a:spcAft>
                          <a:spcPts val="0"/>
                        </a:spcAft>
                      </a:pPr>
                      <a:r>
                        <a:rPr lang="it-IT" sz="1800">
                          <a:effectLst/>
                        </a:rPr>
                        <a:t>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Arturas</a:t>
                      </a:r>
                      <a:r>
                        <a:rPr lang="it-IT" sz="1800" dirty="0">
                          <a:effectLst/>
                        </a:rPr>
                        <a:t> </a:t>
                      </a:r>
                      <a:r>
                        <a:rPr lang="it-IT" sz="1800" dirty="0" err="1">
                          <a:effectLst/>
                        </a:rPr>
                        <a:t>Gudaitis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Khimki Mosca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2018/19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086748"/>
                  </a:ext>
                </a:extLst>
              </a:tr>
            </a:tbl>
          </a:graphicData>
        </a:graphic>
      </p:graphicFrame>
      <p:sp>
        <p:nvSpPr>
          <p:cNvPr id="5" name="Rectangle 1">
            <a:extLst>
              <a:ext uri="{FF2B5EF4-FFF2-40B4-BE49-F238E27FC236}">
                <a16:creationId xmlns:a16="http://schemas.microsoft.com/office/drawing/2014/main" id="{AAA9B8A0-E57F-4C3A-A6B6-04A79A16B81C}"/>
              </a:ext>
            </a:extLst>
          </p:cNvPr>
          <p:cNvSpPr>
            <a:spLocks noChangeArrowheads="1"/>
          </p:cNvSpPr>
          <p:nvPr/>
        </p:nvSpPr>
        <p:spPr bwMode="auto">
          <a:xfrm>
            <a:off x="0" y="-153888"/>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CasellaDiTesto 5">
            <a:extLst>
              <a:ext uri="{FF2B5EF4-FFF2-40B4-BE49-F238E27FC236}">
                <a16:creationId xmlns:a16="http://schemas.microsoft.com/office/drawing/2014/main" id="{8C325E1A-41DC-4DC0-B957-4B885D2723A9}"/>
              </a:ext>
            </a:extLst>
          </p:cNvPr>
          <p:cNvSpPr txBox="1"/>
          <p:nvPr/>
        </p:nvSpPr>
        <p:spPr>
          <a:xfrm>
            <a:off x="1057619" y="3690651"/>
            <a:ext cx="10609244" cy="830997"/>
          </a:xfrm>
          <a:prstGeom prst="rect">
            <a:avLst/>
          </a:prstGeom>
          <a:noFill/>
        </p:spPr>
        <p:txBody>
          <a:bodyPr wrap="square" rtlCol="0">
            <a:spAutoFit/>
          </a:bodyPr>
          <a:lstStyle/>
          <a:p>
            <a:r>
              <a:rPr lang="it-IT" sz="2400" dirty="0"/>
              <a:t>Con 13 figurano anche Ioannis </a:t>
            </a:r>
            <a:r>
              <a:rPr lang="it-IT" sz="2400" dirty="0" err="1"/>
              <a:t>Bourousis</a:t>
            </a:r>
            <a:r>
              <a:rPr lang="it-IT" sz="2400" dirty="0"/>
              <a:t>, Tyrone Grant, Joseph Blair e Diego </a:t>
            </a:r>
            <a:r>
              <a:rPr lang="it-IT" sz="2400" dirty="0" err="1"/>
              <a:t>Fajardo</a:t>
            </a:r>
            <a:r>
              <a:rPr lang="it-IT" sz="2400" dirty="0"/>
              <a:t> oltre ad una volta di più Travis Watson. </a:t>
            </a:r>
          </a:p>
        </p:txBody>
      </p:sp>
    </p:spTree>
    <p:extLst>
      <p:ext uri="{BB962C8B-B14F-4D97-AF65-F5344CB8AC3E}">
        <p14:creationId xmlns:p14="http://schemas.microsoft.com/office/powerpoint/2010/main" val="360108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F53C9-5301-4A63-9AD9-E3DF2AF35408}"/>
              </a:ext>
            </a:extLst>
          </p:cNvPr>
          <p:cNvSpPr>
            <a:spLocks noGrp="1"/>
          </p:cNvSpPr>
          <p:nvPr>
            <p:ph type="title"/>
          </p:nvPr>
        </p:nvSpPr>
        <p:spPr/>
        <p:txBody>
          <a:bodyPr>
            <a:normAutofit/>
          </a:bodyPr>
          <a:lstStyle/>
          <a:p>
            <a:pPr algn="ctr"/>
            <a:r>
              <a:rPr lang="it-IT" sz="4000" b="1" dirty="0">
                <a:solidFill>
                  <a:srgbClr val="FF0000"/>
                </a:solidFill>
                <a:latin typeface="+mn-lt"/>
              </a:rPr>
              <a:t>Rimbalzi offensivi: la classifica </a:t>
            </a:r>
            <a:r>
              <a:rPr lang="it-IT" sz="4000" b="1" dirty="0" err="1">
                <a:solidFill>
                  <a:srgbClr val="FF0000"/>
                </a:solidFill>
                <a:latin typeface="+mn-lt"/>
              </a:rPr>
              <a:t>All</a:t>
            </a:r>
            <a:r>
              <a:rPr lang="it-IT" sz="4000" b="1" dirty="0">
                <a:solidFill>
                  <a:srgbClr val="FF0000"/>
                </a:solidFill>
                <a:latin typeface="+mn-lt"/>
              </a:rPr>
              <a:t>-Time Olimpia</a:t>
            </a:r>
          </a:p>
        </p:txBody>
      </p:sp>
      <p:sp>
        <p:nvSpPr>
          <p:cNvPr id="5" name="Rectangle 1">
            <a:extLst>
              <a:ext uri="{FF2B5EF4-FFF2-40B4-BE49-F238E27FC236}">
                <a16:creationId xmlns:a16="http://schemas.microsoft.com/office/drawing/2014/main" id="{AAA9B8A0-E57F-4C3A-A6B6-04A79A16B81C}"/>
              </a:ext>
            </a:extLst>
          </p:cNvPr>
          <p:cNvSpPr>
            <a:spLocks noChangeArrowheads="1"/>
          </p:cNvSpPr>
          <p:nvPr/>
        </p:nvSpPr>
        <p:spPr bwMode="auto">
          <a:xfrm>
            <a:off x="0" y="-153888"/>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Segnaposto contenuto 7">
            <a:extLst>
              <a:ext uri="{FF2B5EF4-FFF2-40B4-BE49-F238E27FC236}">
                <a16:creationId xmlns:a16="http://schemas.microsoft.com/office/drawing/2014/main" id="{A856272F-BD02-45F4-819D-A541E1E8E89E}"/>
              </a:ext>
            </a:extLst>
          </p:cNvPr>
          <p:cNvSpPr>
            <a:spLocks noGrp="1"/>
          </p:cNvSpPr>
          <p:nvPr>
            <p:ph idx="1"/>
          </p:nvPr>
        </p:nvSpPr>
        <p:spPr>
          <a:xfrm>
            <a:off x="838200" y="3668617"/>
            <a:ext cx="10515600" cy="1018322"/>
          </a:xfrm>
        </p:spPr>
        <p:txBody>
          <a:bodyPr>
            <a:normAutofit/>
          </a:bodyPr>
          <a:lstStyle/>
          <a:p>
            <a:pPr marL="0" indent="0">
              <a:buNone/>
            </a:pPr>
            <a:r>
              <a:rPr lang="it-IT" sz="2400" dirty="0"/>
              <a:t>Con sei ci sono ancora </a:t>
            </a:r>
            <a:r>
              <a:rPr lang="it-IT" sz="2400" dirty="0" err="1"/>
              <a:t>Gudaitis</a:t>
            </a:r>
            <a:r>
              <a:rPr lang="it-IT" sz="2400" dirty="0"/>
              <a:t> due volte, Robbie </a:t>
            </a:r>
            <a:r>
              <a:rPr lang="it-IT" sz="2400" dirty="0" err="1"/>
              <a:t>Hummel</a:t>
            </a:r>
            <a:r>
              <a:rPr lang="it-IT" sz="2400" dirty="0"/>
              <a:t>, </a:t>
            </a:r>
            <a:r>
              <a:rPr lang="it-IT" sz="2400" dirty="0" err="1"/>
              <a:t>Jamel</a:t>
            </a:r>
            <a:r>
              <a:rPr lang="it-IT" sz="2400" dirty="0"/>
              <a:t> McLean, </a:t>
            </a:r>
            <a:r>
              <a:rPr lang="it-IT" sz="2400" dirty="0" err="1"/>
              <a:t>Samardo</a:t>
            </a:r>
            <a:r>
              <a:rPr lang="it-IT" sz="2400" dirty="0"/>
              <a:t> </a:t>
            </a:r>
            <a:r>
              <a:rPr lang="it-IT" sz="2400" dirty="0" err="1"/>
              <a:t>Samuels</a:t>
            </a:r>
            <a:r>
              <a:rPr lang="it-IT" sz="2400" dirty="0"/>
              <a:t> e </a:t>
            </a:r>
            <a:r>
              <a:rPr lang="it-IT" sz="2400" dirty="0" err="1"/>
              <a:t>Kaleb</a:t>
            </a:r>
            <a:r>
              <a:rPr lang="it-IT" sz="2400" dirty="0"/>
              <a:t> </a:t>
            </a:r>
            <a:r>
              <a:rPr lang="it-IT" sz="2400" dirty="0" err="1"/>
              <a:t>Tarczewski</a:t>
            </a:r>
            <a:r>
              <a:rPr lang="it-IT" sz="2400" dirty="0"/>
              <a:t>.</a:t>
            </a:r>
          </a:p>
          <a:p>
            <a:pPr marL="0" indent="0">
              <a:buNone/>
            </a:pPr>
            <a:endParaRPr lang="it-IT" sz="1800" dirty="0"/>
          </a:p>
        </p:txBody>
      </p:sp>
      <p:graphicFrame>
        <p:nvGraphicFramePr>
          <p:cNvPr id="9" name="Segnaposto contenuto 3">
            <a:extLst>
              <a:ext uri="{FF2B5EF4-FFF2-40B4-BE49-F238E27FC236}">
                <a16:creationId xmlns:a16="http://schemas.microsoft.com/office/drawing/2014/main" id="{30093A63-4B8C-4F06-9393-52CD5970C30A}"/>
              </a:ext>
            </a:extLst>
          </p:cNvPr>
          <p:cNvGraphicFramePr>
            <a:graphicFrameLocks/>
          </p:cNvGraphicFramePr>
          <p:nvPr>
            <p:extLst>
              <p:ext uri="{D42A27DB-BD31-4B8C-83A1-F6EECF244321}">
                <p14:modId xmlns:p14="http://schemas.microsoft.com/office/powerpoint/2010/main" val="2593682520"/>
              </p:ext>
            </p:extLst>
          </p:nvPr>
        </p:nvGraphicFramePr>
        <p:xfrm>
          <a:off x="2679700" y="1690688"/>
          <a:ext cx="7345649" cy="1670688"/>
        </p:xfrm>
        <a:graphic>
          <a:graphicData uri="http://schemas.openxmlformats.org/drawingml/2006/table">
            <a:tbl>
              <a:tblPr firstRow="1" firstCol="1" bandRow="1">
                <a:tableStyleId>{073A0DAA-6AF3-43AB-8588-CEC1D06C72B9}</a:tableStyleId>
              </a:tblPr>
              <a:tblGrid>
                <a:gridCol w="618009">
                  <a:extLst>
                    <a:ext uri="{9D8B030D-6E8A-4147-A177-3AD203B41FA5}">
                      <a16:colId xmlns:a16="http://schemas.microsoft.com/office/drawing/2014/main" val="498727943"/>
                    </a:ext>
                  </a:extLst>
                </a:gridCol>
                <a:gridCol w="2186181">
                  <a:extLst>
                    <a:ext uri="{9D8B030D-6E8A-4147-A177-3AD203B41FA5}">
                      <a16:colId xmlns:a16="http://schemas.microsoft.com/office/drawing/2014/main" val="2055721586"/>
                    </a:ext>
                  </a:extLst>
                </a:gridCol>
                <a:gridCol w="688467">
                  <a:extLst>
                    <a:ext uri="{9D8B030D-6E8A-4147-A177-3AD203B41FA5}">
                      <a16:colId xmlns:a16="http://schemas.microsoft.com/office/drawing/2014/main" val="103250661"/>
                    </a:ext>
                  </a:extLst>
                </a:gridCol>
                <a:gridCol w="2162024">
                  <a:extLst>
                    <a:ext uri="{9D8B030D-6E8A-4147-A177-3AD203B41FA5}">
                      <a16:colId xmlns:a16="http://schemas.microsoft.com/office/drawing/2014/main" val="4005220116"/>
                    </a:ext>
                  </a:extLst>
                </a:gridCol>
                <a:gridCol w="1690968">
                  <a:extLst>
                    <a:ext uri="{9D8B030D-6E8A-4147-A177-3AD203B41FA5}">
                      <a16:colId xmlns:a16="http://schemas.microsoft.com/office/drawing/2014/main" val="2206883323"/>
                    </a:ext>
                  </a:extLst>
                </a:gridCol>
              </a:tblGrid>
              <a:tr h="236863">
                <a:tc>
                  <a:txBody>
                    <a:bodyPr/>
                    <a:lstStyle/>
                    <a:p>
                      <a:pPr algn="just">
                        <a:lnSpc>
                          <a:spcPct val="106000"/>
                        </a:lnSpc>
                        <a:spcAft>
                          <a:spcPts val="0"/>
                        </a:spcAft>
                      </a:pPr>
                      <a:r>
                        <a:rPr lang="it-IT" sz="1800" dirty="0" err="1">
                          <a:effectLst/>
                        </a:rPr>
                        <a:t>Pos</a:t>
                      </a:r>
                      <a:r>
                        <a:rPr lang="it-IT" sz="1800" dirty="0">
                          <a:effectLst/>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Giocatore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Rim</a:t>
                      </a:r>
                      <a:r>
                        <a:rPr lang="it-IT" sz="1800" dirty="0">
                          <a:effectLst/>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Avversario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Stagione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7900293"/>
                  </a:ext>
                </a:extLst>
              </a:tr>
              <a:tr h="236863">
                <a:tc>
                  <a:txBody>
                    <a:bodyPr/>
                    <a:lstStyle/>
                    <a:p>
                      <a:pPr algn="just">
                        <a:lnSpc>
                          <a:spcPct val="106000"/>
                        </a:lnSpc>
                        <a:spcAft>
                          <a:spcPts val="0"/>
                        </a:spcAft>
                      </a:pPr>
                      <a:r>
                        <a:rPr lang="it-IT" sz="1800">
                          <a:effectLst/>
                        </a:rPr>
                        <a:t>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Arturas</a:t>
                      </a:r>
                      <a:r>
                        <a:rPr lang="it-IT" sz="1800" dirty="0">
                          <a:effectLst/>
                        </a:rPr>
                        <a:t> </a:t>
                      </a:r>
                      <a:r>
                        <a:rPr lang="it-IT" sz="1800" dirty="0" err="1">
                          <a:effectLst/>
                        </a:rPr>
                        <a:t>Gudaitis</a:t>
                      </a:r>
                      <a:endParaRPr lang="it-IT"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Gran Canaria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2018/19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934752"/>
                  </a:ext>
                </a:extLst>
              </a:tr>
              <a:tr h="236863">
                <a:tc>
                  <a:txBody>
                    <a:bodyPr/>
                    <a:lstStyle/>
                    <a:p>
                      <a:pPr algn="just">
                        <a:lnSpc>
                          <a:spcPct val="106000"/>
                        </a:lnSpc>
                        <a:spcAft>
                          <a:spcPts val="0"/>
                        </a:spcAft>
                      </a:pPr>
                      <a:r>
                        <a:rPr lang="it-IT" sz="1800">
                          <a:effectLst/>
                        </a:rPr>
                        <a:t>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Travis Watson</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Le Mans</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2007/08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981012"/>
                  </a:ext>
                </a:extLst>
              </a:tr>
              <a:tr h="236863">
                <a:tc>
                  <a:txBody>
                    <a:bodyPr/>
                    <a:lstStyle/>
                    <a:p>
                      <a:pPr algn="just">
                        <a:lnSpc>
                          <a:spcPct val="106000"/>
                        </a:lnSpc>
                        <a:spcAft>
                          <a:spcPts val="0"/>
                        </a:spcAft>
                      </a:pPr>
                      <a:r>
                        <a:rPr lang="it-IT" sz="1800">
                          <a:effectLst/>
                        </a:rPr>
                        <a:t>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Travis Watson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Aris Salonicco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2007/08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249251"/>
                  </a:ext>
                </a:extLst>
              </a:tr>
              <a:tr h="236863">
                <a:tc>
                  <a:txBody>
                    <a:bodyPr/>
                    <a:lstStyle/>
                    <a:p>
                      <a:pPr algn="just">
                        <a:lnSpc>
                          <a:spcPct val="106000"/>
                        </a:lnSpc>
                        <a:spcAft>
                          <a:spcPts val="0"/>
                        </a:spcAft>
                      </a:pPr>
                      <a:r>
                        <a:rPr lang="it-IT" sz="1800">
                          <a:effectLst/>
                        </a:rPr>
                        <a:t>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Mason Rocca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Panionios</a:t>
                      </a:r>
                      <a:r>
                        <a:rPr lang="it-IT" sz="1800" dirty="0">
                          <a:effectLst/>
                        </a:rPr>
                        <a:t> Atene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2008/09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493795"/>
                  </a:ext>
                </a:extLst>
              </a:tr>
              <a:tr h="236863">
                <a:tc>
                  <a:txBody>
                    <a:bodyPr/>
                    <a:lstStyle/>
                    <a:p>
                      <a:pPr algn="just">
                        <a:lnSpc>
                          <a:spcPct val="106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086748"/>
                  </a:ext>
                </a:extLst>
              </a:tr>
            </a:tbl>
          </a:graphicData>
        </a:graphic>
      </p:graphicFrame>
    </p:spTree>
    <p:extLst>
      <p:ext uri="{BB962C8B-B14F-4D97-AF65-F5344CB8AC3E}">
        <p14:creationId xmlns:p14="http://schemas.microsoft.com/office/powerpoint/2010/main" val="5254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F53C9-5301-4A63-9AD9-E3DF2AF35408}"/>
              </a:ext>
            </a:extLst>
          </p:cNvPr>
          <p:cNvSpPr>
            <a:spLocks noGrp="1"/>
          </p:cNvSpPr>
          <p:nvPr>
            <p:ph type="title"/>
          </p:nvPr>
        </p:nvSpPr>
        <p:spPr/>
        <p:txBody>
          <a:bodyPr>
            <a:normAutofit/>
          </a:bodyPr>
          <a:lstStyle/>
          <a:p>
            <a:pPr algn="ctr"/>
            <a:r>
              <a:rPr lang="it-IT" sz="4000" b="1" dirty="0">
                <a:solidFill>
                  <a:srgbClr val="FF0000"/>
                </a:solidFill>
                <a:latin typeface="+mn-lt"/>
              </a:rPr>
              <a:t>Tiri liberi in una gara: solo Gallinari meglio di lui</a:t>
            </a:r>
          </a:p>
        </p:txBody>
      </p:sp>
      <p:sp>
        <p:nvSpPr>
          <p:cNvPr id="5" name="Rectangle 1">
            <a:extLst>
              <a:ext uri="{FF2B5EF4-FFF2-40B4-BE49-F238E27FC236}">
                <a16:creationId xmlns:a16="http://schemas.microsoft.com/office/drawing/2014/main" id="{AAA9B8A0-E57F-4C3A-A6B6-04A79A16B81C}"/>
              </a:ext>
            </a:extLst>
          </p:cNvPr>
          <p:cNvSpPr>
            <a:spLocks noChangeArrowheads="1"/>
          </p:cNvSpPr>
          <p:nvPr/>
        </p:nvSpPr>
        <p:spPr bwMode="auto">
          <a:xfrm>
            <a:off x="0" y="-153888"/>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Segnaposto contenuto 7">
            <a:extLst>
              <a:ext uri="{FF2B5EF4-FFF2-40B4-BE49-F238E27FC236}">
                <a16:creationId xmlns:a16="http://schemas.microsoft.com/office/drawing/2014/main" id="{A856272F-BD02-45F4-819D-A541E1E8E89E}"/>
              </a:ext>
            </a:extLst>
          </p:cNvPr>
          <p:cNvSpPr>
            <a:spLocks noGrp="1"/>
          </p:cNvSpPr>
          <p:nvPr>
            <p:ph idx="1"/>
          </p:nvPr>
        </p:nvSpPr>
        <p:spPr>
          <a:xfrm>
            <a:off x="838200" y="4191000"/>
            <a:ext cx="10515600" cy="1705199"/>
          </a:xfrm>
        </p:spPr>
        <p:txBody>
          <a:bodyPr>
            <a:noAutofit/>
          </a:bodyPr>
          <a:lstStyle/>
          <a:p>
            <a:pPr marL="0" indent="0">
              <a:lnSpc>
                <a:spcPct val="100000"/>
              </a:lnSpc>
              <a:buNone/>
            </a:pPr>
            <a:r>
              <a:rPr lang="it-IT" sz="2400" b="1" dirty="0"/>
              <a:t>PUNTI </a:t>
            </a:r>
            <a:r>
              <a:rPr lang="it-IT" sz="2400" dirty="0"/>
              <a:t>– I 20 punti di Atene pareggiano il suo record carriera stabilito lo scorso anno a Madrid contro il Real.</a:t>
            </a:r>
          </a:p>
          <a:p>
            <a:pPr marL="0" indent="0">
              <a:lnSpc>
                <a:spcPct val="100000"/>
              </a:lnSpc>
              <a:buNone/>
            </a:pPr>
            <a:r>
              <a:rPr lang="it-IT" sz="2400" b="1" dirty="0"/>
              <a:t>DOPPIA CIFRA –</a:t>
            </a:r>
            <a:r>
              <a:rPr lang="it-IT" sz="2400" dirty="0"/>
              <a:t> In questa stagione, </a:t>
            </a:r>
            <a:r>
              <a:rPr lang="it-IT" sz="2400" dirty="0" err="1"/>
              <a:t>Gudaitis</a:t>
            </a:r>
            <a:r>
              <a:rPr lang="it-IT" sz="2400" dirty="0"/>
              <a:t> è andato in doppia cifra in 14 gare su 15 e 18 delle ultime 19 contando la stagione passata. </a:t>
            </a:r>
          </a:p>
        </p:txBody>
      </p:sp>
      <p:graphicFrame>
        <p:nvGraphicFramePr>
          <p:cNvPr id="9" name="Segnaposto contenuto 3">
            <a:extLst>
              <a:ext uri="{FF2B5EF4-FFF2-40B4-BE49-F238E27FC236}">
                <a16:creationId xmlns:a16="http://schemas.microsoft.com/office/drawing/2014/main" id="{30093A63-4B8C-4F06-9393-52CD5970C30A}"/>
              </a:ext>
            </a:extLst>
          </p:cNvPr>
          <p:cNvGraphicFramePr>
            <a:graphicFrameLocks/>
          </p:cNvGraphicFramePr>
          <p:nvPr>
            <p:extLst>
              <p:ext uri="{D42A27DB-BD31-4B8C-83A1-F6EECF244321}">
                <p14:modId xmlns:p14="http://schemas.microsoft.com/office/powerpoint/2010/main" val="2103294202"/>
              </p:ext>
            </p:extLst>
          </p:nvPr>
        </p:nvGraphicFramePr>
        <p:xfrm>
          <a:off x="2832100" y="1690688"/>
          <a:ext cx="7193248" cy="2227584"/>
        </p:xfrm>
        <a:graphic>
          <a:graphicData uri="http://schemas.openxmlformats.org/drawingml/2006/table">
            <a:tbl>
              <a:tblPr firstRow="1" firstCol="1" bandRow="1">
                <a:tableStyleId>{073A0DAA-6AF3-43AB-8588-CEC1D06C72B9}</a:tableStyleId>
              </a:tblPr>
              <a:tblGrid>
                <a:gridCol w="605187">
                  <a:extLst>
                    <a:ext uri="{9D8B030D-6E8A-4147-A177-3AD203B41FA5}">
                      <a16:colId xmlns:a16="http://schemas.microsoft.com/office/drawing/2014/main" val="498727943"/>
                    </a:ext>
                  </a:extLst>
                </a:gridCol>
                <a:gridCol w="2140824">
                  <a:extLst>
                    <a:ext uri="{9D8B030D-6E8A-4147-A177-3AD203B41FA5}">
                      <a16:colId xmlns:a16="http://schemas.microsoft.com/office/drawing/2014/main" val="2055721586"/>
                    </a:ext>
                  </a:extLst>
                </a:gridCol>
                <a:gridCol w="674183">
                  <a:extLst>
                    <a:ext uri="{9D8B030D-6E8A-4147-A177-3AD203B41FA5}">
                      <a16:colId xmlns:a16="http://schemas.microsoft.com/office/drawing/2014/main" val="103250661"/>
                    </a:ext>
                  </a:extLst>
                </a:gridCol>
                <a:gridCol w="2117168">
                  <a:extLst>
                    <a:ext uri="{9D8B030D-6E8A-4147-A177-3AD203B41FA5}">
                      <a16:colId xmlns:a16="http://schemas.microsoft.com/office/drawing/2014/main" val="4005220116"/>
                    </a:ext>
                  </a:extLst>
                </a:gridCol>
                <a:gridCol w="1655886">
                  <a:extLst>
                    <a:ext uri="{9D8B030D-6E8A-4147-A177-3AD203B41FA5}">
                      <a16:colId xmlns:a16="http://schemas.microsoft.com/office/drawing/2014/main" val="2206883323"/>
                    </a:ext>
                  </a:extLst>
                </a:gridCol>
              </a:tblGrid>
              <a:tr h="236863">
                <a:tc>
                  <a:txBody>
                    <a:bodyPr/>
                    <a:lstStyle/>
                    <a:p>
                      <a:pPr algn="just">
                        <a:lnSpc>
                          <a:spcPct val="106000"/>
                        </a:lnSpc>
                        <a:spcAft>
                          <a:spcPts val="0"/>
                        </a:spcAft>
                      </a:pPr>
                      <a:r>
                        <a:rPr lang="it-IT" sz="1800" dirty="0" err="1">
                          <a:effectLst/>
                        </a:rPr>
                        <a:t>Pos</a:t>
                      </a:r>
                      <a:r>
                        <a:rPr lang="it-IT" sz="1800" dirty="0">
                          <a:effectLst/>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Giocatore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Rim</a:t>
                      </a:r>
                      <a:r>
                        <a:rPr lang="it-IT" sz="1800" dirty="0">
                          <a:effectLst/>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Avversario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a:effectLst/>
                        </a:rPr>
                        <a:t>Stagione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7900293"/>
                  </a:ext>
                </a:extLst>
              </a:tr>
              <a:tr h="236863">
                <a:tc>
                  <a:txBody>
                    <a:bodyPr/>
                    <a:lstStyle/>
                    <a:p>
                      <a:pPr algn="just">
                        <a:lnSpc>
                          <a:spcPct val="106000"/>
                        </a:lnSpc>
                        <a:spcAft>
                          <a:spcPts val="0"/>
                        </a:spcAft>
                      </a:pPr>
                      <a:r>
                        <a:rPr lang="it-IT" sz="1800">
                          <a:effectLst/>
                        </a:rPr>
                        <a:t>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Danilo Gallinari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Maccabi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2011/12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934752"/>
                  </a:ext>
                </a:extLst>
              </a:tr>
              <a:tr h="236863">
                <a:tc>
                  <a:txBody>
                    <a:bodyPr/>
                    <a:lstStyle/>
                    <a:p>
                      <a:pPr algn="just">
                        <a:lnSpc>
                          <a:spcPct val="106000"/>
                        </a:lnSpc>
                        <a:spcAft>
                          <a:spcPts val="0"/>
                        </a:spcAft>
                      </a:pPr>
                      <a:r>
                        <a:rPr lang="it-IT" sz="1800" dirty="0">
                          <a:effectLst/>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Arturas</a:t>
                      </a:r>
                      <a:r>
                        <a:rPr lang="it-IT" sz="1800" dirty="0">
                          <a:effectLst/>
                        </a:rPr>
                        <a:t> </a:t>
                      </a:r>
                      <a:r>
                        <a:rPr lang="it-IT" sz="1800" dirty="0" err="1">
                          <a:effectLst/>
                        </a:rPr>
                        <a:t>Gudaitis</a:t>
                      </a:r>
                      <a:endParaRPr lang="it-IT"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Gran Canaria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2018/19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981012"/>
                  </a:ext>
                </a:extLst>
              </a:tr>
              <a:tr h="236863">
                <a:tc>
                  <a:txBody>
                    <a:bodyPr/>
                    <a:lstStyle/>
                    <a:p>
                      <a:pPr algn="just">
                        <a:lnSpc>
                          <a:spcPct val="106000"/>
                        </a:lnSpc>
                        <a:spcAft>
                          <a:spcPts val="0"/>
                        </a:spcAft>
                      </a:pPr>
                      <a:r>
                        <a:rPr lang="it-IT" sz="1800" dirty="0">
                          <a:effectLst/>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Ricky </a:t>
                      </a:r>
                      <a:r>
                        <a:rPr lang="it-IT" sz="1800" dirty="0" err="1">
                          <a:effectLst/>
                        </a:rPr>
                        <a:t>Hickman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Maccabi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2016/17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249251"/>
                  </a:ext>
                </a:extLst>
              </a:tr>
              <a:tr h="236863">
                <a:tc>
                  <a:txBody>
                    <a:bodyPr/>
                    <a:lstStyle/>
                    <a:p>
                      <a:pPr algn="just">
                        <a:lnSpc>
                          <a:spcPct val="106000"/>
                        </a:lnSpc>
                        <a:spcAft>
                          <a:spcPts val="0"/>
                        </a:spcAft>
                      </a:pPr>
                      <a:r>
                        <a:rPr lang="it-IT" sz="1800" dirty="0">
                          <a:effectLst/>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Alessandro Gentile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Olympiacos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2014/15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493795"/>
                  </a:ext>
                </a:extLst>
              </a:tr>
              <a:tr h="236863">
                <a:tc>
                  <a:txBody>
                    <a:bodyPr/>
                    <a:lstStyle/>
                    <a:p>
                      <a:pPr algn="just">
                        <a:lnSpc>
                          <a:spcPct val="106000"/>
                        </a:lnSpc>
                        <a:spcAft>
                          <a:spcPts val="0"/>
                        </a:spcAft>
                      </a:pPr>
                      <a:r>
                        <a:rPr lang="it-IT" sz="1800" dirty="0">
                          <a:effectLst/>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Marius </a:t>
                      </a:r>
                      <a:r>
                        <a:rPr lang="it-IT" sz="1800" dirty="0" err="1">
                          <a:effectLst/>
                        </a:rPr>
                        <a:t>Petravicius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Prokom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2009/10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086748"/>
                  </a:ext>
                </a:extLst>
              </a:tr>
              <a:tr h="236863">
                <a:tc>
                  <a:txBody>
                    <a:bodyPr/>
                    <a:lstStyle/>
                    <a:p>
                      <a:pPr algn="just">
                        <a:lnSpc>
                          <a:spcPct val="106000"/>
                        </a:lnSpc>
                        <a:spcAft>
                          <a:spcPts val="0"/>
                        </a:spcAft>
                      </a:pPr>
                      <a:r>
                        <a:rPr lang="it-IT" sz="1800" dirty="0">
                          <a:effectLst/>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Morris</a:t>
                      </a:r>
                      <a:r>
                        <a:rPr lang="it-IT" sz="1800" dirty="0">
                          <a:effectLst/>
                        </a:rPr>
                        <a:t> </a:t>
                      </a:r>
                      <a:r>
                        <a:rPr lang="it-IT" sz="1800" dirty="0" err="1">
                          <a:effectLst/>
                        </a:rPr>
                        <a:t>Finely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err="1">
                          <a:effectLst/>
                        </a:rPr>
                        <a:t>Prokom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2009/10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1697613"/>
                  </a:ext>
                </a:extLst>
              </a:tr>
              <a:tr h="236863">
                <a:tc>
                  <a:txBody>
                    <a:bodyPr/>
                    <a:lstStyle/>
                    <a:p>
                      <a:pPr algn="just">
                        <a:lnSpc>
                          <a:spcPct val="106000"/>
                        </a:lnSpc>
                        <a:spcAft>
                          <a:spcPts val="0"/>
                        </a:spcAft>
                      </a:pPr>
                      <a:r>
                        <a:rPr lang="it-IT" sz="1800" dirty="0">
                          <a:effectLst/>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Luca Vitali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12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Partizan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800" dirty="0">
                          <a:effectLst/>
                        </a:rPr>
                        <a:t>2008/09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745060"/>
                  </a:ext>
                </a:extLst>
              </a:tr>
            </a:tbl>
          </a:graphicData>
        </a:graphic>
      </p:graphicFrame>
    </p:spTree>
    <p:extLst>
      <p:ext uri="{BB962C8B-B14F-4D97-AF65-F5344CB8AC3E}">
        <p14:creationId xmlns:p14="http://schemas.microsoft.com/office/powerpoint/2010/main" val="365061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81E8E6-73EE-44BC-94AF-CFED26CC43A0}"/>
              </a:ext>
            </a:extLst>
          </p:cNvPr>
          <p:cNvSpPr>
            <a:spLocks noGrp="1"/>
          </p:cNvSpPr>
          <p:nvPr>
            <p:ph type="title"/>
          </p:nvPr>
        </p:nvSpPr>
        <p:spPr/>
        <p:txBody>
          <a:bodyPr>
            <a:normAutofit/>
          </a:bodyPr>
          <a:lstStyle/>
          <a:p>
            <a:pPr algn="ctr"/>
            <a:r>
              <a:rPr lang="it-IT" sz="4000" b="1" dirty="0" err="1">
                <a:solidFill>
                  <a:srgbClr val="FF0000"/>
                </a:solidFill>
                <a:latin typeface="+mn-lt"/>
              </a:rPr>
              <a:t>Gudaitis</a:t>
            </a:r>
            <a:r>
              <a:rPr lang="it-IT" sz="4000" b="1" dirty="0">
                <a:solidFill>
                  <a:srgbClr val="FF0000"/>
                </a:solidFill>
                <a:latin typeface="+mn-lt"/>
              </a:rPr>
              <a:t> nelle graduatorie individuali</a:t>
            </a:r>
          </a:p>
        </p:txBody>
      </p:sp>
      <p:sp>
        <p:nvSpPr>
          <p:cNvPr id="3" name="Segnaposto contenuto 2">
            <a:extLst>
              <a:ext uri="{FF2B5EF4-FFF2-40B4-BE49-F238E27FC236}">
                <a16:creationId xmlns:a16="http://schemas.microsoft.com/office/drawing/2014/main" id="{E4A82C8B-1264-474B-8521-F757900BFEEC}"/>
              </a:ext>
            </a:extLst>
          </p:cNvPr>
          <p:cNvSpPr>
            <a:spLocks noGrp="1"/>
          </p:cNvSpPr>
          <p:nvPr>
            <p:ph idx="1"/>
          </p:nvPr>
        </p:nvSpPr>
        <p:spPr>
          <a:xfrm>
            <a:off x="838200" y="1825625"/>
            <a:ext cx="10515600" cy="1325563"/>
          </a:xfrm>
        </p:spPr>
        <p:txBody>
          <a:bodyPr/>
          <a:lstStyle/>
          <a:p>
            <a:pPr marL="0" indent="0" algn="just">
              <a:buNone/>
            </a:pPr>
            <a:r>
              <a:rPr lang="it-IT" sz="2400" dirty="0" err="1"/>
              <a:t>Arturas</a:t>
            </a:r>
            <a:r>
              <a:rPr lang="it-IT" sz="2400" dirty="0"/>
              <a:t> </a:t>
            </a:r>
            <a:r>
              <a:rPr lang="it-IT" sz="2400" dirty="0" err="1"/>
              <a:t>Gudaitis</a:t>
            </a:r>
            <a:r>
              <a:rPr lang="it-IT" sz="2400" dirty="0"/>
              <a:t>, in </a:t>
            </a:r>
            <a:r>
              <a:rPr lang="it-IT" sz="2400" dirty="0" err="1"/>
              <a:t>EuroLeague</a:t>
            </a:r>
            <a:r>
              <a:rPr lang="it-IT" sz="2400" dirty="0"/>
              <a:t> è nei primi cinque in sei voci statistiche inclusa la valutazione media in cui è terzo. Inoltre è primo nei rimbalzi offensivi e terzo in quelli totali.</a:t>
            </a:r>
          </a:p>
          <a:p>
            <a:pPr marL="0" indent="0">
              <a:buNone/>
            </a:pPr>
            <a:endParaRPr lang="it-IT" dirty="0"/>
          </a:p>
        </p:txBody>
      </p:sp>
      <p:graphicFrame>
        <p:nvGraphicFramePr>
          <p:cNvPr id="5" name="Tabella 4">
            <a:extLst>
              <a:ext uri="{FF2B5EF4-FFF2-40B4-BE49-F238E27FC236}">
                <a16:creationId xmlns:a16="http://schemas.microsoft.com/office/drawing/2014/main" id="{FF585DDF-8A1E-44A6-A683-C8EA0BD09933}"/>
              </a:ext>
            </a:extLst>
          </p:cNvPr>
          <p:cNvGraphicFramePr>
            <a:graphicFrameLocks noGrp="1"/>
          </p:cNvGraphicFramePr>
          <p:nvPr>
            <p:extLst>
              <p:ext uri="{D42A27DB-BD31-4B8C-83A1-F6EECF244321}">
                <p14:modId xmlns:p14="http://schemas.microsoft.com/office/powerpoint/2010/main" val="2607135480"/>
              </p:ext>
            </p:extLst>
          </p:nvPr>
        </p:nvGraphicFramePr>
        <p:xfrm>
          <a:off x="3239814" y="3035300"/>
          <a:ext cx="6234386" cy="1892303"/>
        </p:xfrm>
        <a:graphic>
          <a:graphicData uri="http://schemas.openxmlformats.org/drawingml/2006/table">
            <a:tbl>
              <a:tblPr firstRow="1" firstCol="1" bandRow="1">
                <a:tableStyleId>{073A0DAA-6AF3-43AB-8588-CEC1D06C72B9}</a:tableStyleId>
              </a:tblPr>
              <a:tblGrid>
                <a:gridCol w="1376636">
                  <a:extLst>
                    <a:ext uri="{9D8B030D-6E8A-4147-A177-3AD203B41FA5}">
                      <a16:colId xmlns:a16="http://schemas.microsoft.com/office/drawing/2014/main" val="3301941865"/>
                    </a:ext>
                  </a:extLst>
                </a:gridCol>
                <a:gridCol w="615239">
                  <a:extLst>
                    <a:ext uri="{9D8B030D-6E8A-4147-A177-3AD203B41FA5}">
                      <a16:colId xmlns:a16="http://schemas.microsoft.com/office/drawing/2014/main" val="2516896454"/>
                    </a:ext>
                  </a:extLst>
                </a:gridCol>
                <a:gridCol w="860581">
                  <a:extLst>
                    <a:ext uri="{9D8B030D-6E8A-4147-A177-3AD203B41FA5}">
                      <a16:colId xmlns:a16="http://schemas.microsoft.com/office/drawing/2014/main" val="1992328878"/>
                    </a:ext>
                  </a:extLst>
                </a:gridCol>
                <a:gridCol w="3381930">
                  <a:extLst>
                    <a:ext uri="{9D8B030D-6E8A-4147-A177-3AD203B41FA5}">
                      <a16:colId xmlns:a16="http://schemas.microsoft.com/office/drawing/2014/main" val="732423731"/>
                    </a:ext>
                  </a:extLst>
                </a:gridCol>
              </a:tblGrid>
              <a:tr h="270329">
                <a:tc>
                  <a:txBody>
                    <a:bodyPr/>
                    <a:lstStyle/>
                    <a:p>
                      <a:pPr algn="just">
                        <a:lnSpc>
                          <a:spcPct val="106000"/>
                        </a:lnSpc>
                        <a:spcAft>
                          <a:spcPts val="0"/>
                        </a:spcAft>
                      </a:pPr>
                      <a:r>
                        <a:rPr lang="it-IT" sz="1400" dirty="0">
                          <a:effectLst/>
                        </a:rPr>
                        <a:t>Statistica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Pos.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Leader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376842"/>
                  </a:ext>
                </a:extLst>
              </a:tr>
              <a:tr h="270329">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Valutazione</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10.13</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Alexey Shved 25.88</a:t>
                      </a:r>
                    </a:p>
                  </a:txBody>
                  <a:tcPr marL="68580" marR="68580" marT="0" marB="0"/>
                </a:tc>
                <a:extLst>
                  <a:ext uri="{0D108BD9-81ED-4DB2-BD59-A6C34878D82A}">
                    <a16:rowId xmlns:a16="http://schemas.microsoft.com/office/drawing/2014/main" val="2088738055"/>
                  </a:ext>
                </a:extLst>
              </a:tr>
              <a:tr h="270329">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Rimbalzi</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7.20</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Nikola Milutinov 7.33</a:t>
                      </a:r>
                    </a:p>
                  </a:txBody>
                  <a:tcPr marL="68580" marR="68580" marT="0" marB="0"/>
                </a:tc>
                <a:extLst>
                  <a:ext uri="{0D108BD9-81ED-4DB2-BD59-A6C34878D82A}">
                    <a16:rowId xmlns:a16="http://schemas.microsoft.com/office/drawing/2014/main" val="3726885557"/>
                  </a:ext>
                </a:extLst>
              </a:tr>
              <a:tr h="270329">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Rimb.Off</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3.47</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Nikola Milutinov 3.67</a:t>
                      </a:r>
                    </a:p>
                  </a:txBody>
                  <a:tcPr marL="68580" marR="68580" marT="0" marB="0"/>
                </a:tc>
                <a:extLst>
                  <a:ext uri="{0D108BD9-81ED-4DB2-BD59-A6C34878D82A}">
                    <a16:rowId xmlns:a16="http://schemas.microsoft.com/office/drawing/2014/main" val="257669274"/>
                  </a:ext>
                </a:extLst>
              </a:tr>
              <a:tr h="270329">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Falli subiti</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Alexey Shved 6.50</a:t>
                      </a:r>
                    </a:p>
                  </a:txBody>
                  <a:tcPr marL="68580" marR="68580" marT="0" marB="0"/>
                </a:tc>
                <a:extLst>
                  <a:ext uri="{0D108BD9-81ED-4DB2-BD59-A6C34878D82A}">
                    <a16:rowId xmlns:a16="http://schemas.microsoft.com/office/drawing/2014/main" val="1511518994"/>
                  </a:ext>
                </a:extLst>
              </a:tr>
              <a:tr h="270329">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TL segnati</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5.14</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Alexey Shved 5.38</a:t>
                      </a:r>
                    </a:p>
                  </a:txBody>
                  <a:tcPr marL="68580" marR="68580" marT="0" marB="0"/>
                </a:tc>
                <a:extLst>
                  <a:ext uri="{0D108BD9-81ED-4DB2-BD59-A6C34878D82A}">
                    <a16:rowId xmlns:a16="http://schemas.microsoft.com/office/drawing/2014/main" val="2798825145"/>
                  </a:ext>
                </a:extLst>
              </a:tr>
              <a:tr h="270329">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TL procurati</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6.27</a:t>
                      </a:r>
                    </a:p>
                  </a:txBody>
                  <a:tcPr marL="68580" marR="68580" marT="0" marB="0"/>
                </a:tc>
                <a:tc>
                  <a:txBody>
                    <a:bodyPr/>
                    <a:lstStyle/>
                    <a:p>
                      <a:pPr algn="just">
                        <a:lnSpc>
                          <a:spcPct val="107000"/>
                        </a:lnSpc>
                        <a:spcAft>
                          <a:spcPts val="0"/>
                        </a:spcAft>
                      </a:pPr>
                      <a:r>
                        <a:rPr lang="it-IT" sz="1400" dirty="0" err="1">
                          <a:effectLst/>
                          <a:latin typeface="Calibri" panose="020F0502020204030204" pitchFamily="34" charset="0"/>
                          <a:ea typeface="Calibri" panose="020F0502020204030204" pitchFamily="34" charset="0"/>
                          <a:cs typeface="Times New Roman" panose="02020603050405020304" pitchFamily="18" charset="0"/>
                        </a:rPr>
                        <a:t>Alexey</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Shved</a:t>
                      </a:r>
                      <a:r>
                        <a:rPr lang="it-IT" sz="1400" dirty="0">
                          <a:effectLst/>
                          <a:latin typeface="Calibri" panose="020F0502020204030204" pitchFamily="34" charset="0"/>
                          <a:ea typeface="Calibri" panose="020F0502020204030204" pitchFamily="34" charset="0"/>
                          <a:cs typeface="Times New Roman" panose="02020603050405020304" pitchFamily="18" charset="0"/>
                        </a:rPr>
                        <a:t> 6.88</a:t>
                      </a:r>
                    </a:p>
                  </a:txBody>
                  <a:tcPr marL="68580" marR="68580" marT="0" marB="0"/>
                </a:tc>
                <a:extLst>
                  <a:ext uri="{0D108BD9-81ED-4DB2-BD59-A6C34878D82A}">
                    <a16:rowId xmlns:a16="http://schemas.microsoft.com/office/drawing/2014/main" val="3218287459"/>
                  </a:ext>
                </a:extLst>
              </a:tr>
            </a:tbl>
          </a:graphicData>
        </a:graphic>
      </p:graphicFrame>
    </p:spTree>
    <p:extLst>
      <p:ext uri="{BB962C8B-B14F-4D97-AF65-F5344CB8AC3E}">
        <p14:creationId xmlns:p14="http://schemas.microsoft.com/office/powerpoint/2010/main" val="123558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329FF-B9B1-4D1F-B663-071382C86D5A}"/>
              </a:ext>
            </a:extLst>
          </p:cNvPr>
          <p:cNvSpPr>
            <a:spLocks noGrp="1"/>
          </p:cNvSpPr>
          <p:nvPr>
            <p:ph type="title"/>
          </p:nvPr>
        </p:nvSpPr>
        <p:spPr/>
        <p:txBody>
          <a:bodyPr>
            <a:normAutofit/>
          </a:bodyPr>
          <a:lstStyle/>
          <a:p>
            <a:pPr algn="ctr"/>
            <a:r>
              <a:rPr lang="it-IT" sz="4000" b="1" dirty="0" err="1">
                <a:solidFill>
                  <a:srgbClr val="FF0000"/>
                </a:solidFill>
                <a:latin typeface="+mn-lt"/>
              </a:rPr>
              <a:t>Gudaitis</a:t>
            </a:r>
            <a:r>
              <a:rPr lang="it-IT" sz="4000" b="1" dirty="0">
                <a:solidFill>
                  <a:srgbClr val="FF0000"/>
                </a:solidFill>
                <a:latin typeface="+mn-lt"/>
              </a:rPr>
              <a:t> Vs. i migliori centri di </a:t>
            </a:r>
            <a:r>
              <a:rPr lang="it-IT" sz="4000" b="1" dirty="0" err="1">
                <a:solidFill>
                  <a:srgbClr val="FF0000"/>
                </a:solidFill>
                <a:latin typeface="+mn-lt"/>
              </a:rPr>
              <a:t>EuroLeague</a:t>
            </a:r>
            <a:endParaRPr lang="it-IT" sz="4000" b="1" dirty="0">
              <a:solidFill>
                <a:srgbClr val="FF0000"/>
              </a:solidFill>
              <a:latin typeface="+mn-lt"/>
            </a:endParaRPr>
          </a:p>
        </p:txBody>
      </p:sp>
      <p:sp>
        <p:nvSpPr>
          <p:cNvPr id="3" name="Segnaposto contenuto 2">
            <a:extLst>
              <a:ext uri="{FF2B5EF4-FFF2-40B4-BE49-F238E27FC236}">
                <a16:creationId xmlns:a16="http://schemas.microsoft.com/office/drawing/2014/main" id="{5BCE542F-30B0-40C8-9A61-680318D82152}"/>
              </a:ext>
            </a:extLst>
          </p:cNvPr>
          <p:cNvSpPr>
            <a:spLocks noGrp="1"/>
          </p:cNvSpPr>
          <p:nvPr>
            <p:ph idx="1"/>
          </p:nvPr>
        </p:nvSpPr>
        <p:spPr>
          <a:xfrm>
            <a:off x="838200" y="1825625"/>
            <a:ext cx="10515600" cy="1603375"/>
          </a:xfrm>
        </p:spPr>
        <p:txBody>
          <a:bodyPr>
            <a:normAutofit/>
          </a:bodyPr>
          <a:lstStyle/>
          <a:p>
            <a:pPr marL="0" indent="0" algn="just">
              <a:buNone/>
            </a:pPr>
            <a:r>
              <a:rPr lang="it-IT" sz="2400" dirty="0"/>
              <a:t>Prendendo come metro di paragone i primi 10 centri della valutazione, </a:t>
            </a:r>
            <a:r>
              <a:rPr lang="it-IT" sz="2400" dirty="0" err="1"/>
              <a:t>Gudaitis</a:t>
            </a:r>
            <a:r>
              <a:rPr lang="it-IT" sz="2400" dirty="0"/>
              <a:t> risulta secondo per valutazione dopo </a:t>
            </a:r>
            <a:r>
              <a:rPr lang="it-IT" sz="2400" dirty="0" err="1"/>
              <a:t>Vesely</a:t>
            </a:r>
            <a:r>
              <a:rPr lang="it-IT" sz="2400" dirty="0"/>
              <a:t>, terzo per punti segnati, primo per rimbalzi, quinto nel tiro da due, secondo nei tiri liberi, terzo nelle stoppate. Ecco il dettaglio</a:t>
            </a:r>
          </a:p>
        </p:txBody>
      </p:sp>
      <p:graphicFrame>
        <p:nvGraphicFramePr>
          <p:cNvPr id="5" name="Tabella 4">
            <a:extLst>
              <a:ext uri="{FF2B5EF4-FFF2-40B4-BE49-F238E27FC236}">
                <a16:creationId xmlns:a16="http://schemas.microsoft.com/office/drawing/2014/main" id="{A213063F-8783-4A62-A38E-022ECCDE6C26}"/>
              </a:ext>
            </a:extLst>
          </p:cNvPr>
          <p:cNvGraphicFramePr>
            <a:graphicFrameLocks noGrp="1"/>
          </p:cNvGraphicFramePr>
          <p:nvPr>
            <p:extLst>
              <p:ext uri="{D42A27DB-BD31-4B8C-83A1-F6EECF244321}">
                <p14:modId xmlns:p14="http://schemas.microsoft.com/office/powerpoint/2010/main" val="126002525"/>
              </p:ext>
            </p:extLst>
          </p:nvPr>
        </p:nvGraphicFramePr>
        <p:xfrm>
          <a:off x="2717800" y="3577349"/>
          <a:ext cx="7556501" cy="2382589"/>
        </p:xfrm>
        <a:graphic>
          <a:graphicData uri="http://schemas.openxmlformats.org/drawingml/2006/table">
            <a:tbl>
              <a:tblPr firstRow="1" firstCol="1" bandRow="1">
                <a:tableStyleId>{073A0DAA-6AF3-43AB-8588-CEC1D06C72B9}</a:tableStyleId>
              </a:tblPr>
              <a:tblGrid>
                <a:gridCol w="1672340">
                  <a:extLst>
                    <a:ext uri="{9D8B030D-6E8A-4147-A177-3AD203B41FA5}">
                      <a16:colId xmlns:a16="http://schemas.microsoft.com/office/drawing/2014/main" val="1777133000"/>
                    </a:ext>
                  </a:extLst>
                </a:gridCol>
                <a:gridCol w="1427064">
                  <a:extLst>
                    <a:ext uri="{9D8B030D-6E8A-4147-A177-3AD203B41FA5}">
                      <a16:colId xmlns:a16="http://schemas.microsoft.com/office/drawing/2014/main" val="1766579636"/>
                    </a:ext>
                  </a:extLst>
                </a:gridCol>
                <a:gridCol w="468256">
                  <a:extLst>
                    <a:ext uri="{9D8B030D-6E8A-4147-A177-3AD203B41FA5}">
                      <a16:colId xmlns:a16="http://schemas.microsoft.com/office/drawing/2014/main" val="4111623420"/>
                    </a:ext>
                  </a:extLst>
                </a:gridCol>
                <a:gridCol w="582223">
                  <a:extLst>
                    <a:ext uri="{9D8B030D-6E8A-4147-A177-3AD203B41FA5}">
                      <a16:colId xmlns:a16="http://schemas.microsoft.com/office/drawing/2014/main" val="1479295374"/>
                    </a:ext>
                  </a:extLst>
                </a:gridCol>
                <a:gridCol w="867139">
                  <a:extLst>
                    <a:ext uri="{9D8B030D-6E8A-4147-A177-3AD203B41FA5}">
                      <a16:colId xmlns:a16="http://schemas.microsoft.com/office/drawing/2014/main" val="2098318575"/>
                    </a:ext>
                  </a:extLst>
                </a:gridCol>
                <a:gridCol w="991016">
                  <a:extLst>
                    <a:ext uri="{9D8B030D-6E8A-4147-A177-3AD203B41FA5}">
                      <a16:colId xmlns:a16="http://schemas.microsoft.com/office/drawing/2014/main" val="1181930716"/>
                    </a:ext>
                  </a:extLst>
                </a:gridCol>
                <a:gridCol w="656549">
                  <a:extLst>
                    <a:ext uri="{9D8B030D-6E8A-4147-A177-3AD203B41FA5}">
                      <a16:colId xmlns:a16="http://schemas.microsoft.com/office/drawing/2014/main" val="317380399"/>
                    </a:ext>
                  </a:extLst>
                </a:gridCol>
                <a:gridCol w="891914">
                  <a:extLst>
                    <a:ext uri="{9D8B030D-6E8A-4147-A177-3AD203B41FA5}">
                      <a16:colId xmlns:a16="http://schemas.microsoft.com/office/drawing/2014/main" val="3112376296"/>
                    </a:ext>
                  </a:extLst>
                </a:gridCol>
              </a:tblGrid>
              <a:tr h="203186">
                <a:tc>
                  <a:txBody>
                    <a:bodyPr/>
                    <a:lstStyle/>
                    <a:p>
                      <a:pPr algn="just">
                        <a:lnSpc>
                          <a:spcPct val="106000"/>
                        </a:lnSpc>
                        <a:spcAft>
                          <a:spcPts val="0"/>
                        </a:spcAft>
                      </a:pPr>
                      <a:r>
                        <a:rPr lang="it-IT" sz="1400">
                          <a:effectLst/>
                        </a:rPr>
                        <a:t>Centro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Squadra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P.ti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Rim.</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%t2p</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%tl</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Stop.</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Val.</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6110029"/>
                  </a:ext>
                </a:extLst>
              </a:tr>
              <a:tr h="203186">
                <a:tc>
                  <a:txBody>
                    <a:bodyPr/>
                    <a:lstStyle/>
                    <a:p>
                      <a:pPr algn="just">
                        <a:lnSpc>
                          <a:spcPct val="106000"/>
                        </a:lnSpc>
                        <a:spcAft>
                          <a:spcPts val="0"/>
                        </a:spcAft>
                      </a:pPr>
                      <a:r>
                        <a:rPr lang="it-IT" sz="1400" dirty="0" err="1">
                          <a:effectLst/>
                        </a:rPr>
                        <a:t>Jan</a:t>
                      </a:r>
                      <a:r>
                        <a:rPr lang="it-IT" sz="1400" dirty="0">
                          <a:effectLst/>
                        </a:rPr>
                        <a:t> </a:t>
                      </a:r>
                      <a:r>
                        <a:rPr lang="it-IT" sz="1400" dirty="0" err="1">
                          <a:effectLst/>
                        </a:rPr>
                        <a:t>Vesely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Fenerbahce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14.9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67.3%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84.5%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0.4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21.79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174639"/>
                  </a:ext>
                </a:extLst>
              </a:tr>
              <a:tr h="203186">
                <a:tc>
                  <a:txBody>
                    <a:bodyPr/>
                    <a:lstStyle/>
                    <a:p>
                      <a:pPr algn="just">
                        <a:lnSpc>
                          <a:spcPct val="106000"/>
                        </a:lnSpc>
                        <a:spcAft>
                          <a:spcPts val="0"/>
                        </a:spcAft>
                      </a:pPr>
                      <a:r>
                        <a:rPr lang="it-IT" sz="1400">
                          <a:effectLst/>
                        </a:rPr>
                        <a:t>Arturas Gudaitis</a:t>
                      </a:r>
                      <a:endParaRPr lang="it-IT" sz="14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Olimpia</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12.9</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7.2</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66.3%</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80.9%</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0.9</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b="1" dirty="0">
                          <a:effectLst/>
                        </a:rPr>
                        <a:t>20.13</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8082159"/>
                  </a:ext>
                </a:extLst>
              </a:tr>
              <a:tr h="203186">
                <a:tc>
                  <a:txBody>
                    <a:bodyPr/>
                    <a:lstStyle/>
                    <a:p>
                      <a:pPr algn="just">
                        <a:lnSpc>
                          <a:spcPct val="106000"/>
                        </a:lnSpc>
                        <a:spcAft>
                          <a:spcPts val="0"/>
                        </a:spcAft>
                      </a:pPr>
                      <a:r>
                        <a:rPr lang="it-IT" sz="1400">
                          <a:effectLst/>
                        </a:rPr>
                        <a:t>Brandon Davies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Zalgiris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15.4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56.7%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71.7%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0.5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18.40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048313"/>
                  </a:ext>
                </a:extLst>
              </a:tr>
              <a:tr h="203186">
                <a:tc>
                  <a:txBody>
                    <a:bodyPr/>
                    <a:lstStyle/>
                    <a:p>
                      <a:pPr algn="just">
                        <a:lnSpc>
                          <a:spcPct val="106000"/>
                        </a:lnSpc>
                        <a:spcAft>
                          <a:spcPts val="0"/>
                        </a:spcAft>
                      </a:pPr>
                      <a:r>
                        <a:rPr lang="it-IT" sz="1400">
                          <a:effectLst/>
                        </a:rPr>
                        <a:t>Nikola Milutinov</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Olympiacos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10.4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62.0%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72.5%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18.00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301161"/>
                  </a:ext>
                </a:extLst>
              </a:tr>
              <a:tr h="203186">
                <a:tc>
                  <a:txBody>
                    <a:bodyPr/>
                    <a:lstStyle/>
                    <a:p>
                      <a:pPr algn="just">
                        <a:lnSpc>
                          <a:spcPct val="106000"/>
                        </a:lnSpc>
                        <a:spcAft>
                          <a:spcPts val="0"/>
                        </a:spcAft>
                      </a:pPr>
                      <a:r>
                        <a:rPr lang="it-IT" sz="1400">
                          <a:effectLst/>
                        </a:rPr>
                        <a:t>Gustavo Ayon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Real Madrid</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8.6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6.5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76.4%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57.9%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0.8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17.00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784889"/>
                  </a:ext>
                </a:extLst>
              </a:tr>
              <a:tr h="203186">
                <a:tc>
                  <a:txBody>
                    <a:bodyPr/>
                    <a:lstStyle/>
                    <a:p>
                      <a:pPr algn="just">
                        <a:lnSpc>
                          <a:spcPct val="106000"/>
                        </a:lnSpc>
                        <a:spcAft>
                          <a:spcPts val="0"/>
                        </a:spcAft>
                      </a:pPr>
                      <a:r>
                        <a:rPr lang="it-IT" sz="1400" dirty="0">
                          <a:effectLst/>
                        </a:rPr>
                        <a:t>Vincent </a:t>
                      </a:r>
                      <a:r>
                        <a:rPr lang="it-IT" sz="1400" dirty="0" err="1">
                          <a:effectLst/>
                        </a:rPr>
                        <a:t>Poirier</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Kirolbet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10.3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57.7%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74.3%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0.8</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14.60</a:t>
                      </a:r>
                    </a:p>
                  </a:txBody>
                  <a:tcPr marL="68580" marR="68580" marT="0" marB="0"/>
                </a:tc>
                <a:extLst>
                  <a:ext uri="{0D108BD9-81ED-4DB2-BD59-A6C34878D82A}">
                    <a16:rowId xmlns:a16="http://schemas.microsoft.com/office/drawing/2014/main" val="670062724"/>
                  </a:ext>
                </a:extLst>
              </a:tr>
              <a:tr h="203186">
                <a:tc>
                  <a:txBody>
                    <a:bodyPr/>
                    <a:lstStyle/>
                    <a:p>
                      <a:pPr algn="just">
                        <a:lnSpc>
                          <a:spcPct val="106000"/>
                        </a:lnSpc>
                        <a:spcAft>
                          <a:spcPts val="0"/>
                        </a:spcAft>
                      </a:pPr>
                      <a:r>
                        <a:rPr lang="it-IT" sz="1400" dirty="0">
                          <a:effectLst/>
                        </a:rPr>
                        <a:t>Jordan Mickey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Khimki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13.3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4.7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52.8%</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79.2%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0.9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13.93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6740331"/>
                  </a:ext>
                </a:extLst>
              </a:tr>
              <a:tr h="203186">
                <a:tc>
                  <a:txBody>
                    <a:bodyPr/>
                    <a:lstStyle/>
                    <a:p>
                      <a:pPr algn="just">
                        <a:lnSpc>
                          <a:spcPct val="106000"/>
                        </a:lnSpc>
                        <a:spcAft>
                          <a:spcPts val="0"/>
                        </a:spcAft>
                      </a:pPr>
                      <a:r>
                        <a:rPr lang="it-IT" sz="1400" dirty="0">
                          <a:effectLst/>
                        </a:rPr>
                        <a:t>Michael Eric</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err="1">
                          <a:effectLst/>
                        </a:rPr>
                        <a:t>Darussafaka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12.8</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6.0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54.3%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69.3%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0.9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13.67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833640"/>
                  </a:ext>
                </a:extLst>
              </a:tr>
              <a:tr h="203186">
                <a:tc>
                  <a:txBody>
                    <a:bodyPr/>
                    <a:lstStyle/>
                    <a:p>
                      <a:pPr algn="just">
                        <a:lnSpc>
                          <a:spcPct val="106000"/>
                        </a:lnSpc>
                        <a:spcAft>
                          <a:spcPts val="0"/>
                        </a:spcAft>
                      </a:pPr>
                      <a:r>
                        <a:rPr lang="it-IT" sz="1400" dirty="0" err="1">
                          <a:effectLst/>
                          <a:latin typeface="Calibri" panose="020F0502020204030204" pitchFamily="34" charset="0"/>
                          <a:ea typeface="Calibri" panose="020F0502020204030204" pitchFamily="34" charset="0"/>
                          <a:cs typeface="Times New Roman" panose="02020603050405020304" pitchFamily="18" charset="0"/>
                        </a:rPr>
                        <a:t>Zach</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LeDay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err="1">
                          <a:effectLst/>
                          <a:latin typeface="Calibri" panose="020F0502020204030204" pitchFamily="34" charset="0"/>
                          <a:ea typeface="Calibri" panose="020F0502020204030204" pitchFamily="34" charset="0"/>
                          <a:cs typeface="Times New Roman" panose="02020603050405020304" pitchFamily="18" charset="0"/>
                        </a:rPr>
                        <a:t>Olympiacos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10.9</a:t>
                      </a: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59.7%</a:t>
                      </a: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78.3%</a:t>
                      </a: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0.5</a:t>
                      </a: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12.87</a:t>
                      </a:r>
                    </a:p>
                  </a:txBody>
                  <a:tcPr marL="68580" marR="68580" marT="0" marB="0"/>
                </a:tc>
                <a:extLst>
                  <a:ext uri="{0D108BD9-81ED-4DB2-BD59-A6C34878D82A}">
                    <a16:rowId xmlns:a16="http://schemas.microsoft.com/office/drawing/2014/main" val="2372449966"/>
                  </a:ext>
                </a:extLst>
              </a:tr>
              <a:tr h="203186">
                <a:tc>
                  <a:txBody>
                    <a:bodyPr/>
                    <a:lstStyle/>
                    <a:p>
                      <a:pPr algn="just">
                        <a:lnSpc>
                          <a:spcPct val="106000"/>
                        </a:lnSpc>
                        <a:spcAft>
                          <a:spcPts val="0"/>
                        </a:spcAft>
                      </a:pPr>
                      <a:r>
                        <a:rPr lang="it-IT" sz="1400" dirty="0">
                          <a:effectLst/>
                        </a:rPr>
                        <a:t>Walter </a:t>
                      </a:r>
                      <a:r>
                        <a:rPr lang="it-IT" sz="1400" dirty="0" err="1">
                          <a:effectLst/>
                        </a:rPr>
                        <a:t>Tavares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Real Madrid</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a:effectLst/>
                        </a:rPr>
                        <a:t>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5.9</a:t>
                      </a:r>
                    </a:p>
                  </a:txBody>
                  <a:tcPr marL="68580" marR="68580" marT="0" marB="0"/>
                </a:tc>
                <a:tc>
                  <a:txBody>
                    <a:bodyPr/>
                    <a:lstStyle/>
                    <a:p>
                      <a:pPr algn="just">
                        <a:lnSpc>
                          <a:spcPct val="106000"/>
                        </a:lnSpc>
                        <a:spcAft>
                          <a:spcPts val="0"/>
                        </a:spcAft>
                      </a:pPr>
                      <a:r>
                        <a:rPr lang="it-IT" sz="1400" dirty="0">
                          <a:effectLst/>
                        </a:rPr>
                        <a:t>71.2%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64.7%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0"/>
                        </a:spcAft>
                      </a:pPr>
                      <a:r>
                        <a:rPr lang="it-IT" sz="1400" dirty="0">
                          <a:effectLst/>
                        </a:rPr>
                        <a:t>12.80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834431"/>
                  </a:ext>
                </a:extLst>
              </a:tr>
            </a:tbl>
          </a:graphicData>
        </a:graphic>
      </p:graphicFrame>
    </p:spTree>
    <p:extLst>
      <p:ext uri="{BB962C8B-B14F-4D97-AF65-F5344CB8AC3E}">
        <p14:creationId xmlns:p14="http://schemas.microsoft.com/office/powerpoint/2010/main" val="255449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320AB-2D2C-4EDB-A99F-C8E80E2D8FC6}"/>
              </a:ext>
            </a:extLst>
          </p:cNvPr>
          <p:cNvSpPr>
            <a:spLocks noGrp="1"/>
          </p:cNvSpPr>
          <p:nvPr>
            <p:ph type="title"/>
          </p:nvPr>
        </p:nvSpPr>
        <p:spPr/>
        <p:txBody>
          <a:bodyPr>
            <a:normAutofit/>
          </a:bodyPr>
          <a:lstStyle/>
          <a:p>
            <a:pPr algn="ctr"/>
            <a:r>
              <a:rPr lang="it-IT" sz="4000" b="1" dirty="0" err="1">
                <a:solidFill>
                  <a:srgbClr val="FF0000"/>
                </a:solidFill>
                <a:latin typeface="+mn-lt"/>
              </a:rPr>
              <a:t>Arturas</a:t>
            </a:r>
            <a:r>
              <a:rPr lang="it-IT" sz="4000" b="1" dirty="0">
                <a:solidFill>
                  <a:srgbClr val="FF0000"/>
                </a:solidFill>
                <a:latin typeface="+mn-lt"/>
              </a:rPr>
              <a:t> </a:t>
            </a:r>
            <a:r>
              <a:rPr lang="it-IT" sz="4000" b="1" dirty="0" err="1">
                <a:solidFill>
                  <a:srgbClr val="FF0000"/>
                </a:solidFill>
                <a:latin typeface="+mn-lt"/>
              </a:rPr>
              <a:t>Gudaitis</a:t>
            </a:r>
            <a:r>
              <a:rPr lang="it-IT" sz="4000" b="1" dirty="0">
                <a:solidFill>
                  <a:srgbClr val="FF0000"/>
                </a:solidFill>
                <a:latin typeface="+mn-lt"/>
              </a:rPr>
              <a:t>: la biografia</a:t>
            </a:r>
          </a:p>
        </p:txBody>
      </p:sp>
      <p:sp>
        <p:nvSpPr>
          <p:cNvPr id="3" name="Segnaposto contenuto 2">
            <a:extLst>
              <a:ext uri="{FF2B5EF4-FFF2-40B4-BE49-F238E27FC236}">
                <a16:creationId xmlns:a16="http://schemas.microsoft.com/office/drawing/2014/main" id="{E08C3805-F6D9-49E8-9EC9-12D6FB452E3D}"/>
              </a:ext>
            </a:extLst>
          </p:cNvPr>
          <p:cNvSpPr>
            <a:spLocks noGrp="1"/>
          </p:cNvSpPr>
          <p:nvPr>
            <p:ph sz="half" idx="1"/>
          </p:nvPr>
        </p:nvSpPr>
        <p:spPr/>
        <p:txBody>
          <a:bodyPr>
            <a:noAutofit/>
          </a:bodyPr>
          <a:lstStyle/>
          <a:p>
            <a:pPr marL="0" indent="0" algn="just">
              <a:buNone/>
            </a:pPr>
            <a:r>
              <a:rPr lang="it-IT" sz="2400" dirty="0"/>
              <a:t>Nato il 19 giugno 1993 a Klaipeda in Lituania, </a:t>
            </a:r>
            <a:r>
              <a:rPr lang="it-IT" sz="2400" dirty="0" err="1"/>
              <a:t>Gudaitis</a:t>
            </a:r>
            <a:r>
              <a:rPr lang="it-IT" sz="2400" dirty="0"/>
              <a:t> ha cominciato a giocare nella propria città prima di essere reclutato dallo Zalgiris Kaunas con cui ha debuttato in prima squadra nel 2013. In quella prima stagione ebbe una partita-rivelazione in </a:t>
            </a:r>
            <a:r>
              <a:rPr lang="it-IT" sz="2400" dirty="0" err="1"/>
              <a:t>EuroLeague</a:t>
            </a:r>
            <a:r>
              <a:rPr lang="it-IT" sz="2400" dirty="0"/>
              <a:t> contro la Lokomotiv </a:t>
            </a:r>
            <a:r>
              <a:rPr lang="it-IT" sz="2400" dirty="0" err="1"/>
              <a:t>Kuban</a:t>
            </a:r>
            <a:r>
              <a:rPr lang="it-IT" sz="2400" dirty="0"/>
              <a:t> in cui segnò 14 punti con sei rimbalzi. Nel 2014/15 in </a:t>
            </a:r>
            <a:r>
              <a:rPr lang="it-IT" sz="2400" dirty="0" err="1"/>
              <a:t>EuroLeague</a:t>
            </a:r>
            <a:r>
              <a:rPr lang="it-IT" sz="2400" dirty="0"/>
              <a:t> ha segnato 6.5 punti di media con 4.0 rimbalzi a partita. Nel 2015 ha lasciato Kaunas e firmato per il </a:t>
            </a:r>
            <a:r>
              <a:rPr lang="it-IT" sz="2400" dirty="0" err="1"/>
              <a:t>Lietuvos</a:t>
            </a:r>
            <a:r>
              <a:rPr lang="it-IT" sz="2400" dirty="0"/>
              <a:t> </a:t>
            </a:r>
            <a:r>
              <a:rPr lang="it-IT" sz="2400" dirty="0" err="1"/>
              <a:t>Rytas</a:t>
            </a:r>
            <a:r>
              <a:rPr lang="it-IT" sz="2400" dirty="0"/>
              <a:t> Vilnius. </a:t>
            </a:r>
          </a:p>
        </p:txBody>
      </p:sp>
      <p:pic>
        <p:nvPicPr>
          <p:cNvPr id="6" name="Segnaposto contenuto 5">
            <a:extLst>
              <a:ext uri="{FF2B5EF4-FFF2-40B4-BE49-F238E27FC236}">
                <a16:creationId xmlns:a16="http://schemas.microsoft.com/office/drawing/2014/main" id="{FE5D5F7D-BEAA-4341-ADA5-83FF175267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6199" y="1943099"/>
            <a:ext cx="4743417" cy="4129099"/>
          </a:xfrm>
        </p:spPr>
      </p:pic>
    </p:spTree>
    <p:extLst>
      <p:ext uri="{BB962C8B-B14F-4D97-AF65-F5344CB8AC3E}">
        <p14:creationId xmlns:p14="http://schemas.microsoft.com/office/powerpoint/2010/main" val="400011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320AB-2D2C-4EDB-A99F-C8E80E2D8FC6}"/>
              </a:ext>
            </a:extLst>
          </p:cNvPr>
          <p:cNvSpPr>
            <a:spLocks noGrp="1"/>
          </p:cNvSpPr>
          <p:nvPr>
            <p:ph type="title"/>
          </p:nvPr>
        </p:nvSpPr>
        <p:spPr/>
        <p:txBody>
          <a:bodyPr>
            <a:normAutofit/>
          </a:bodyPr>
          <a:lstStyle/>
          <a:p>
            <a:pPr algn="ctr"/>
            <a:r>
              <a:rPr lang="it-IT" sz="4000" b="1" dirty="0" err="1">
                <a:solidFill>
                  <a:srgbClr val="FF0000"/>
                </a:solidFill>
                <a:latin typeface="+mn-lt"/>
              </a:rPr>
              <a:t>Arturas</a:t>
            </a:r>
            <a:r>
              <a:rPr lang="it-IT" sz="4000" b="1" dirty="0">
                <a:solidFill>
                  <a:srgbClr val="FF0000"/>
                </a:solidFill>
                <a:latin typeface="+mn-lt"/>
              </a:rPr>
              <a:t> </a:t>
            </a:r>
            <a:r>
              <a:rPr lang="it-IT" sz="4000" b="1" dirty="0" err="1">
                <a:solidFill>
                  <a:srgbClr val="FF0000"/>
                </a:solidFill>
                <a:latin typeface="+mn-lt"/>
              </a:rPr>
              <a:t>Gudaitis</a:t>
            </a:r>
            <a:r>
              <a:rPr lang="it-IT" sz="4000" b="1" dirty="0">
                <a:solidFill>
                  <a:srgbClr val="FF0000"/>
                </a:solidFill>
                <a:latin typeface="+mn-lt"/>
              </a:rPr>
              <a:t>: la biografia (2)</a:t>
            </a:r>
          </a:p>
        </p:txBody>
      </p:sp>
      <p:sp>
        <p:nvSpPr>
          <p:cNvPr id="3" name="Segnaposto contenuto 2">
            <a:extLst>
              <a:ext uri="{FF2B5EF4-FFF2-40B4-BE49-F238E27FC236}">
                <a16:creationId xmlns:a16="http://schemas.microsoft.com/office/drawing/2014/main" id="{E08C3805-F6D9-49E8-9EC9-12D6FB452E3D}"/>
              </a:ext>
            </a:extLst>
          </p:cNvPr>
          <p:cNvSpPr>
            <a:spLocks noGrp="1"/>
          </p:cNvSpPr>
          <p:nvPr>
            <p:ph sz="half" idx="1"/>
          </p:nvPr>
        </p:nvSpPr>
        <p:spPr/>
        <p:txBody>
          <a:bodyPr>
            <a:noAutofit/>
          </a:bodyPr>
          <a:lstStyle/>
          <a:p>
            <a:pPr marL="0" indent="0" algn="just">
              <a:buNone/>
            </a:pPr>
            <a:r>
              <a:rPr lang="it-IT" sz="2400" dirty="0"/>
              <a:t>Nell’ultima stagione a Vilnius ha segnato 11.4 punti per gara con 6.6 rimbalzi, il 57.3% dal campo, 49 stoppate in 41 partite. Con Vilnius, ha giocato l’</a:t>
            </a:r>
            <a:r>
              <a:rPr lang="it-IT" sz="2400" dirty="0" err="1"/>
              <a:t>Eurocup</a:t>
            </a:r>
            <a:r>
              <a:rPr lang="it-IT" sz="2400" dirty="0"/>
              <a:t> segnando 13.2 punti con 8.2 rimbalzi, il 52.9% da due, il 70.3% dalla lunetta e 1.89 stoppate per gara. Nella regular season di </a:t>
            </a:r>
            <a:r>
              <a:rPr lang="it-IT" sz="2400" dirty="0" err="1"/>
              <a:t>Eurocup</a:t>
            </a:r>
            <a:r>
              <a:rPr lang="it-IT" sz="2400" dirty="0"/>
              <a:t> è stato primo in stoppate, rimbalzi offensivi, falli subiti, tiri liberi eseguiti e segnati. </a:t>
            </a:r>
            <a:r>
              <a:rPr lang="it-IT" sz="2400" dirty="0" err="1"/>
              <a:t>Gudaitis</a:t>
            </a:r>
            <a:r>
              <a:rPr lang="it-IT" sz="2400" dirty="0"/>
              <a:t> ha vinto il titolo lituano nel 2014 e nel 2015 con lo Zalgiris Kaunas. Ha vinto la Coppa di Lituania nel 2016</a:t>
            </a:r>
          </a:p>
        </p:txBody>
      </p:sp>
      <p:pic>
        <p:nvPicPr>
          <p:cNvPr id="8" name="Segnaposto contenuto 7">
            <a:extLst>
              <a:ext uri="{FF2B5EF4-FFF2-40B4-BE49-F238E27FC236}">
                <a16:creationId xmlns:a16="http://schemas.microsoft.com/office/drawing/2014/main" id="{87BA84D1-B3B8-435D-9355-2D1B2B92B2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7086" y="1993899"/>
            <a:ext cx="5066714" cy="4183063"/>
          </a:xfrm>
        </p:spPr>
      </p:pic>
    </p:spTree>
    <p:extLst>
      <p:ext uri="{BB962C8B-B14F-4D97-AF65-F5344CB8AC3E}">
        <p14:creationId xmlns:p14="http://schemas.microsoft.com/office/powerpoint/2010/main" val="40762348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986</Words>
  <Application>Microsoft Office PowerPoint</Application>
  <PresentationFormat>Widescreen</PresentationFormat>
  <Paragraphs>236</Paragraphs>
  <Slides>11</Slides>
  <Notes>0</Notes>
  <HiddenSlides>0</HiddenSlides>
  <MMClips>5</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Il record Olimpia di rimbalzi in una gara</vt:lpstr>
      <vt:lpstr>Rimbalzi in una gara: la classifica All-Time</vt:lpstr>
      <vt:lpstr>Rimbalzi offensivi: la classifica All-Time Olimpia</vt:lpstr>
      <vt:lpstr>Tiri liberi in una gara: solo Gallinari meglio di lui</vt:lpstr>
      <vt:lpstr>Gudaitis nelle graduatorie individuali</vt:lpstr>
      <vt:lpstr>Gudaitis Vs. i migliori centri di EuroLeague</vt:lpstr>
      <vt:lpstr>Arturas Gudaitis: la biografia</vt:lpstr>
      <vt:lpstr>Arturas Gudaitis: la biografia (2)</vt:lpstr>
      <vt:lpstr>Arturas Gudaitis: la biografia (3)</vt:lpstr>
      <vt:lpstr>Arturas Gudaitis: The Breakthrough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Limardi</dc:creator>
  <cp:lastModifiedBy>Limardi</cp:lastModifiedBy>
  <cp:revision>14</cp:revision>
  <dcterms:created xsi:type="dcterms:W3CDTF">2018-12-27T10:14:49Z</dcterms:created>
  <dcterms:modified xsi:type="dcterms:W3CDTF">2018-12-29T13:08:29Z</dcterms:modified>
</cp:coreProperties>
</file>